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Anaheim"/>
      <p:regular r:id="rId32"/>
      <p:bold r:id="rId33"/>
    </p:embeddedFont>
    <p:embeddedFont>
      <p:font typeface="Manrope"/>
      <p:regular r:id="rId34"/>
      <p:bold r:id="rId35"/>
    </p:embeddedFont>
    <p:embeddedFont>
      <p:font typeface="Bebas Neue"/>
      <p:regular r:id="rId36"/>
    </p:embeddedFont>
    <p:embeddedFont>
      <p:font typeface="Inter T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Tight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Anaheim-bold.fntdata"/><Relationship Id="rId10" Type="http://schemas.openxmlformats.org/officeDocument/2006/relationships/slide" Target="slides/slide6.xml"/><Relationship Id="rId32" Type="http://schemas.openxmlformats.org/officeDocument/2006/relationships/font" Target="fonts/Anaheim-regular.fntdata"/><Relationship Id="rId13" Type="http://schemas.openxmlformats.org/officeDocument/2006/relationships/slide" Target="slides/slide9.xml"/><Relationship Id="rId35" Type="http://schemas.openxmlformats.org/officeDocument/2006/relationships/font" Target="fonts/Manrope-bold.fntdata"/><Relationship Id="rId12" Type="http://schemas.openxmlformats.org/officeDocument/2006/relationships/slide" Target="slides/slide8.xml"/><Relationship Id="rId34" Type="http://schemas.openxmlformats.org/officeDocument/2006/relationships/font" Target="fonts/Manrope-regular.fntdata"/><Relationship Id="rId15" Type="http://schemas.openxmlformats.org/officeDocument/2006/relationships/slide" Target="slides/slide11.xml"/><Relationship Id="rId37" Type="http://schemas.openxmlformats.org/officeDocument/2006/relationships/font" Target="fonts/InterTight-regular.fntdata"/><Relationship Id="rId14" Type="http://schemas.openxmlformats.org/officeDocument/2006/relationships/slide" Target="slides/slide10.xml"/><Relationship Id="rId36" Type="http://schemas.openxmlformats.org/officeDocument/2006/relationships/font" Target="fonts/BebasNeue-regular.fntdata"/><Relationship Id="rId17" Type="http://schemas.openxmlformats.org/officeDocument/2006/relationships/slide" Target="slides/slide13.xml"/><Relationship Id="rId39" Type="http://schemas.openxmlformats.org/officeDocument/2006/relationships/font" Target="fonts/InterTight-italic.fntdata"/><Relationship Id="rId16" Type="http://schemas.openxmlformats.org/officeDocument/2006/relationships/slide" Target="slides/slide12.xml"/><Relationship Id="rId38" Type="http://schemas.openxmlformats.org/officeDocument/2006/relationships/font" Target="fonts/InterTight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18c1b6e7d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18c1b6e7d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20dd09bcc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20dd09bcc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a59d0c708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a59d0c708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a59d0c708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a59d0c708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a59d0c708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a59d0c708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a59d0c708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a59d0c708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a75a18a9ff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a75a18a9ff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a777703d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a777703d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a59d0c708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a59d0c708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a59d0c708c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a59d0c708c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a59d0c708c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a59d0c708c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a59d0c708c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a59d0c708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4dda1946d_4_2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4dda1946d_4_2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a59d0c708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a59d0c708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a59d0c708c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a59d0c708c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a59d0c708c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a59d0c708c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a75a18a9ff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a75a18a9ff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a59d0c708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a59d0c708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 = D_L theta, plug in (1), then plug that into (2) by relation alpha = D_LS / D_S a^ and setting beta to 0 (source is exactly behind lens), then multiply both sides by theta to get (3)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a75a18a9f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a75a18a9f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a59d0c708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a59d0c708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a59d0c708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a59d0c708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20dd09bc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20dd09bc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4dda1946d_6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4dda1946d_6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13225" y="995300"/>
            <a:ext cx="6064200" cy="23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55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713225" y="3465075"/>
            <a:ext cx="2319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/>
          <p:nvPr>
            <p:ph idx="2" type="pic"/>
          </p:nvPr>
        </p:nvSpPr>
        <p:spPr>
          <a:xfrm>
            <a:off x="278625" y="275707"/>
            <a:ext cx="2274300" cy="4592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1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1" type="subTitle"/>
          </p:nvPr>
        </p:nvSpPr>
        <p:spPr>
          <a:xfrm>
            <a:off x="4571875" y="2742153"/>
            <a:ext cx="2319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4571875" y="1653400"/>
            <a:ext cx="3858900" cy="980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 txBox="1"/>
          <p:nvPr>
            <p:ph type="ctrTitle"/>
          </p:nvPr>
        </p:nvSpPr>
        <p:spPr>
          <a:xfrm>
            <a:off x="713225" y="539500"/>
            <a:ext cx="77175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1626732" y="2109129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2" type="title"/>
          </p:nvPr>
        </p:nvSpPr>
        <p:spPr>
          <a:xfrm>
            <a:off x="713227" y="1747743"/>
            <a:ext cx="785400" cy="93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idx="3" type="subTitle"/>
          </p:nvPr>
        </p:nvSpPr>
        <p:spPr>
          <a:xfrm>
            <a:off x="1626732" y="1747754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4" type="subTitle"/>
          </p:nvPr>
        </p:nvSpPr>
        <p:spPr>
          <a:xfrm>
            <a:off x="1626732" y="36374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hasCustomPrompt="1" idx="5" type="title"/>
          </p:nvPr>
        </p:nvSpPr>
        <p:spPr>
          <a:xfrm>
            <a:off x="713227" y="3276061"/>
            <a:ext cx="785400" cy="93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6" type="subTitle"/>
          </p:nvPr>
        </p:nvSpPr>
        <p:spPr>
          <a:xfrm>
            <a:off x="1626732" y="3276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7" type="subTitle"/>
          </p:nvPr>
        </p:nvSpPr>
        <p:spPr>
          <a:xfrm>
            <a:off x="5485507" y="2109129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hasCustomPrompt="1" idx="8" type="title"/>
          </p:nvPr>
        </p:nvSpPr>
        <p:spPr>
          <a:xfrm>
            <a:off x="4572001" y="1747743"/>
            <a:ext cx="785400" cy="93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9" type="subTitle"/>
          </p:nvPr>
        </p:nvSpPr>
        <p:spPr>
          <a:xfrm>
            <a:off x="5485507" y="1747754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3" type="subTitle"/>
          </p:nvPr>
        </p:nvSpPr>
        <p:spPr>
          <a:xfrm>
            <a:off x="5485507" y="36374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idx="14" type="title"/>
          </p:nvPr>
        </p:nvSpPr>
        <p:spPr>
          <a:xfrm>
            <a:off x="4572001" y="3276061"/>
            <a:ext cx="785400" cy="93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idx="15" type="subTitle"/>
          </p:nvPr>
        </p:nvSpPr>
        <p:spPr>
          <a:xfrm>
            <a:off x="5485507" y="3276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 txBox="1"/>
          <p:nvPr>
            <p:ph type="ctrTitle"/>
          </p:nvPr>
        </p:nvSpPr>
        <p:spPr>
          <a:xfrm>
            <a:off x="2744025" y="656325"/>
            <a:ext cx="56868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55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2744025" y="1698700"/>
            <a:ext cx="56868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" name="Google Shape;82;p14"/>
          <p:cNvSpPr txBox="1"/>
          <p:nvPr>
            <p:ph hasCustomPrompt="1" idx="2" type="title"/>
          </p:nvPr>
        </p:nvSpPr>
        <p:spPr>
          <a:xfrm>
            <a:off x="713225" y="997425"/>
            <a:ext cx="1362600" cy="84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/>
          <p:nvPr>
            <p:ph idx="3" type="pic"/>
          </p:nvPr>
        </p:nvSpPr>
        <p:spPr>
          <a:xfrm>
            <a:off x="275700" y="2571750"/>
            <a:ext cx="6567000" cy="2296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>
            <p:ph type="ctrTitle"/>
          </p:nvPr>
        </p:nvSpPr>
        <p:spPr>
          <a:xfrm>
            <a:off x="2263875" y="2229700"/>
            <a:ext cx="61668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55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2263875" y="3272075"/>
            <a:ext cx="2319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" name="Google Shape;89;p15"/>
          <p:cNvSpPr txBox="1"/>
          <p:nvPr>
            <p:ph hasCustomPrompt="1" idx="2" type="title"/>
          </p:nvPr>
        </p:nvSpPr>
        <p:spPr>
          <a:xfrm>
            <a:off x="2263875" y="1188337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>
            <p:ph type="ctrTitle"/>
          </p:nvPr>
        </p:nvSpPr>
        <p:spPr>
          <a:xfrm>
            <a:off x="3555997" y="2229700"/>
            <a:ext cx="48747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55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1" type="subTitle"/>
          </p:nvPr>
        </p:nvSpPr>
        <p:spPr>
          <a:xfrm>
            <a:off x="3556010" y="3272075"/>
            <a:ext cx="2319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5" name="Google Shape;95;p16"/>
          <p:cNvSpPr txBox="1"/>
          <p:nvPr>
            <p:ph hasCustomPrompt="1" idx="2" type="title"/>
          </p:nvPr>
        </p:nvSpPr>
        <p:spPr>
          <a:xfrm>
            <a:off x="3556010" y="1188337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6"/>
          <p:cNvSpPr/>
          <p:nvPr>
            <p:ph idx="3" type="pic"/>
          </p:nvPr>
        </p:nvSpPr>
        <p:spPr>
          <a:xfrm>
            <a:off x="277839" y="275707"/>
            <a:ext cx="2536800" cy="4592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>
            <p:ph idx="1" type="subTitle"/>
          </p:nvPr>
        </p:nvSpPr>
        <p:spPr>
          <a:xfrm>
            <a:off x="713225" y="1154100"/>
            <a:ext cx="5073600" cy="22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17"/>
          <p:cNvSpPr txBox="1"/>
          <p:nvPr>
            <p:ph idx="2" type="subTitle"/>
          </p:nvPr>
        </p:nvSpPr>
        <p:spPr>
          <a:xfrm>
            <a:off x="713224" y="3504600"/>
            <a:ext cx="5073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idx="1" type="subTitle"/>
          </p:nvPr>
        </p:nvSpPr>
        <p:spPr>
          <a:xfrm>
            <a:off x="720000" y="2775663"/>
            <a:ext cx="28116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/>
          <p:nvPr>
            <p:ph idx="2" type="pic"/>
          </p:nvPr>
        </p:nvSpPr>
        <p:spPr>
          <a:xfrm>
            <a:off x="5108450" y="275707"/>
            <a:ext cx="2536800" cy="4592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18"/>
          <p:cNvSpPr txBox="1"/>
          <p:nvPr>
            <p:ph type="ctrTitle"/>
          </p:nvPr>
        </p:nvSpPr>
        <p:spPr>
          <a:xfrm>
            <a:off x="713225" y="1251538"/>
            <a:ext cx="3276600" cy="13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719589" y="2588206"/>
            <a:ext cx="26412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type="ctrTitle"/>
          </p:nvPr>
        </p:nvSpPr>
        <p:spPr>
          <a:xfrm>
            <a:off x="713225" y="1439000"/>
            <a:ext cx="2641200" cy="9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5436975" y="2588206"/>
            <a:ext cx="26412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type="ctrTitle"/>
          </p:nvPr>
        </p:nvSpPr>
        <p:spPr>
          <a:xfrm>
            <a:off x="5430611" y="1439000"/>
            <a:ext cx="2641200" cy="9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1180300" y="2229700"/>
            <a:ext cx="53955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55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180300" y="3272069"/>
            <a:ext cx="2319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1180300" y="1188331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>
            <p:ph type="ctrTitle"/>
          </p:nvPr>
        </p:nvSpPr>
        <p:spPr>
          <a:xfrm>
            <a:off x="713225" y="539500"/>
            <a:ext cx="77175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1" type="subTitle"/>
          </p:nvPr>
        </p:nvSpPr>
        <p:spPr>
          <a:xfrm>
            <a:off x="2071150" y="2042633"/>
            <a:ext cx="4860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2" type="subTitle"/>
          </p:nvPr>
        </p:nvSpPr>
        <p:spPr>
          <a:xfrm>
            <a:off x="2071158" y="1681259"/>
            <a:ext cx="4860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3" type="subTitle"/>
          </p:nvPr>
        </p:nvSpPr>
        <p:spPr>
          <a:xfrm>
            <a:off x="2071150" y="3488809"/>
            <a:ext cx="4860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4" type="subTitle"/>
          </p:nvPr>
        </p:nvSpPr>
        <p:spPr>
          <a:xfrm>
            <a:off x="2071152" y="3127421"/>
            <a:ext cx="4860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2"/>
          <p:cNvSpPr txBox="1"/>
          <p:nvPr>
            <p:ph type="ctrTitle"/>
          </p:nvPr>
        </p:nvSpPr>
        <p:spPr>
          <a:xfrm>
            <a:off x="713225" y="539500"/>
            <a:ext cx="77175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1" type="subTitle"/>
          </p:nvPr>
        </p:nvSpPr>
        <p:spPr>
          <a:xfrm>
            <a:off x="4724400" y="1876575"/>
            <a:ext cx="3512100" cy="19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2" type="subTitle"/>
          </p:nvPr>
        </p:nvSpPr>
        <p:spPr>
          <a:xfrm>
            <a:off x="713225" y="1876575"/>
            <a:ext cx="3512100" cy="19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 txBox="1"/>
          <p:nvPr>
            <p:ph type="ctrTitle"/>
          </p:nvPr>
        </p:nvSpPr>
        <p:spPr>
          <a:xfrm>
            <a:off x="713225" y="539500"/>
            <a:ext cx="77175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1" type="subTitle"/>
          </p:nvPr>
        </p:nvSpPr>
        <p:spPr>
          <a:xfrm>
            <a:off x="713225" y="3165257"/>
            <a:ext cx="1775700" cy="10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2" type="subTitle"/>
          </p:nvPr>
        </p:nvSpPr>
        <p:spPr>
          <a:xfrm>
            <a:off x="713231" y="2803882"/>
            <a:ext cx="17757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3" type="subTitle"/>
          </p:nvPr>
        </p:nvSpPr>
        <p:spPr>
          <a:xfrm>
            <a:off x="3266850" y="3165257"/>
            <a:ext cx="1775700" cy="10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4" type="subTitle"/>
          </p:nvPr>
        </p:nvSpPr>
        <p:spPr>
          <a:xfrm>
            <a:off x="3266856" y="2803882"/>
            <a:ext cx="17757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5" type="subTitle"/>
          </p:nvPr>
        </p:nvSpPr>
        <p:spPr>
          <a:xfrm>
            <a:off x="5820475" y="3165257"/>
            <a:ext cx="1775700" cy="10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6" type="subTitle"/>
          </p:nvPr>
        </p:nvSpPr>
        <p:spPr>
          <a:xfrm>
            <a:off x="5820481" y="2803882"/>
            <a:ext cx="17757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 rotWithShape="1">
          <a:blip r:embed="rId2">
            <a:alphaModFix amt="65000"/>
          </a:blip>
          <a:srcRect b="0" l="0" r="0" t="15626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 txBox="1"/>
          <p:nvPr>
            <p:ph type="ctrTitle"/>
          </p:nvPr>
        </p:nvSpPr>
        <p:spPr>
          <a:xfrm>
            <a:off x="713225" y="539500"/>
            <a:ext cx="77175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1" type="subTitle"/>
          </p:nvPr>
        </p:nvSpPr>
        <p:spPr>
          <a:xfrm>
            <a:off x="4904925" y="3348200"/>
            <a:ext cx="3525900" cy="11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2" type="subTitle"/>
          </p:nvPr>
        </p:nvSpPr>
        <p:spPr>
          <a:xfrm>
            <a:off x="4904927" y="2986825"/>
            <a:ext cx="3525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3" type="subTitle"/>
          </p:nvPr>
        </p:nvSpPr>
        <p:spPr>
          <a:xfrm>
            <a:off x="713225" y="3348200"/>
            <a:ext cx="3525900" cy="11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4" type="subTitle"/>
          </p:nvPr>
        </p:nvSpPr>
        <p:spPr>
          <a:xfrm>
            <a:off x="713227" y="2986825"/>
            <a:ext cx="3525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" name="Google Shape;150;p24"/>
          <p:cNvSpPr txBox="1"/>
          <p:nvPr>
            <p:ph idx="5" type="subTitle"/>
          </p:nvPr>
        </p:nvSpPr>
        <p:spPr>
          <a:xfrm>
            <a:off x="4904925" y="1736950"/>
            <a:ext cx="3525900" cy="11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6" type="subTitle"/>
          </p:nvPr>
        </p:nvSpPr>
        <p:spPr>
          <a:xfrm>
            <a:off x="4904927" y="1375575"/>
            <a:ext cx="3525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7" type="subTitle"/>
          </p:nvPr>
        </p:nvSpPr>
        <p:spPr>
          <a:xfrm>
            <a:off x="713225" y="1736950"/>
            <a:ext cx="3525900" cy="11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8" type="subTitle"/>
          </p:nvPr>
        </p:nvSpPr>
        <p:spPr>
          <a:xfrm>
            <a:off x="713227" y="1375575"/>
            <a:ext cx="3525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5"/>
          <p:cNvSpPr txBox="1"/>
          <p:nvPr>
            <p:ph type="ctrTitle"/>
          </p:nvPr>
        </p:nvSpPr>
        <p:spPr>
          <a:xfrm>
            <a:off x="713225" y="539500"/>
            <a:ext cx="77175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1" type="subTitle"/>
          </p:nvPr>
        </p:nvSpPr>
        <p:spPr>
          <a:xfrm>
            <a:off x="713226" y="2109124"/>
            <a:ext cx="20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5"/>
          <p:cNvSpPr txBox="1"/>
          <p:nvPr>
            <p:ph idx="2" type="subTitle"/>
          </p:nvPr>
        </p:nvSpPr>
        <p:spPr>
          <a:xfrm>
            <a:off x="713226" y="1747750"/>
            <a:ext cx="2072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3" type="subTitle"/>
          </p:nvPr>
        </p:nvSpPr>
        <p:spPr>
          <a:xfrm>
            <a:off x="713226" y="3485027"/>
            <a:ext cx="20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5"/>
          <p:cNvSpPr txBox="1"/>
          <p:nvPr>
            <p:ph idx="4" type="subTitle"/>
          </p:nvPr>
        </p:nvSpPr>
        <p:spPr>
          <a:xfrm>
            <a:off x="713226" y="3123653"/>
            <a:ext cx="2072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25"/>
          <p:cNvSpPr txBox="1"/>
          <p:nvPr>
            <p:ph idx="5" type="subTitle"/>
          </p:nvPr>
        </p:nvSpPr>
        <p:spPr>
          <a:xfrm>
            <a:off x="3535801" y="2109124"/>
            <a:ext cx="20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5"/>
          <p:cNvSpPr txBox="1"/>
          <p:nvPr>
            <p:ph idx="6" type="subTitle"/>
          </p:nvPr>
        </p:nvSpPr>
        <p:spPr>
          <a:xfrm>
            <a:off x="3535801" y="1747750"/>
            <a:ext cx="2072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" name="Google Shape;164;p25"/>
          <p:cNvSpPr txBox="1"/>
          <p:nvPr>
            <p:ph idx="7" type="subTitle"/>
          </p:nvPr>
        </p:nvSpPr>
        <p:spPr>
          <a:xfrm>
            <a:off x="3535801" y="3485027"/>
            <a:ext cx="20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8" type="subTitle"/>
          </p:nvPr>
        </p:nvSpPr>
        <p:spPr>
          <a:xfrm>
            <a:off x="3535801" y="3123653"/>
            <a:ext cx="2072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9" type="subTitle"/>
          </p:nvPr>
        </p:nvSpPr>
        <p:spPr>
          <a:xfrm>
            <a:off x="6358376" y="2109124"/>
            <a:ext cx="20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13" type="subTitle"/>
          </p:nvPr>
        </p:nvSpPr>
        <p:spPr>
          <a:xfrm>
            <a:off x="6358376" y="1747750"/>
            <a:ext cx="2072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" name="Google Shape;168;p25"/>
          <p:cNvSpPr txBox="1"/>
          <p:nvPr>
            <p:ph idx="14" type="subTitle"/>
          </p:nvPr>
        </p:nvSpPr>
        <p:spPr>
          <a:xfrm>
            <a:off x="6358376" y="3485027"/>
            <a:ext cx="20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idx="15" type="subTitle"/>
          </p:nvPr>
        </p:nvSpPr>
        <p:spPr>
          <a:xfrm>
            <a:off x="6358376" y="3123653"/>
            <a:ext cx="2072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6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 txBox="1"/>
          <p:nvPr>
            <p:ph idx="1" type="subTitle"/>
          </p:nvPr>
        </p:nvSpPr>
        <p:spPr>
          <a:xfrm>
            <a:off x="713225" y="1364525"/>
            <a:ext cx="37296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4" name="Google Shape;174;p26"/>
          <p:cNvSpPr txBox="1"/>
          <p:nvPr>
            <p:ph hasCustomPrompt="1" type="title"/>
          </p:nvPr>
        </p:nvSpPr>
        <p:spPr>
          <a:xfrm>
            <a:off x="713225" y="772652"/>
            <a:ext cx="3729600" cy="734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26"/>
          <p:cNvSpPr txBox="1"/>
          <p:nvPr>
            <p:ph idx="2" type="subTitle"/>
          </p:nvPr>
        </p:nvSpPr>
        <p:spPr>
          <a:xfrm>
            <a:off x="713225" y="2674499"/>
            <a:ext cx="37296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6" name="Google Shape;176;p26"/>
          <p:cNvSpPr txBox="1"/>
          <p:nvPr>
            <p:ph hasCustomPrompt="1" idx="3" type="title"/>
          </p:nvPr>
        </p:nvSpPr>
        <p:spPr>
          <a:xfrm>
            <a:off x="713225" y="2082615"/>
            <a:ext cx="3729600" cy="734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26"/>
          <p:cNvSpPr txBox="1"/>
          <p:nvPr>
            <p:ph idx="4" type="subTitle"/>
          </p:nvPr>
        </p:nvSpPr>
        <p:spPr>
          <a:xfrm>
            <a:off x="713225" y="3984450"/>
            <a:ext cx="37296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8" name="Google Shape;178;p26"/>
          <p:cNvSpPr txBox="1"/>
          <p:nvPr>
            <p:ph hasCustomPrompt="1" idx="5" type="title"/>
          </p:nvPr>
        </p:nvSpPr>
        <p:spPr>
          <a:xfrm>
            <a:off x="713225" y="3392577"/>
            <a:ext cx="3729600" cy="734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7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 txBox="1"/>
          <p:nvPr>
            <p:ph type="ctrTitle"/>
          </p:nvPr>
        </p:nvSpPr>
        <p:spPr>
          <a:xfrm>
            <a:off x="713225" y="539500"/>
            <a:ext cx="64446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83" name="Google Shape;183;p27"/>
          <p:cNvSpPr txBox="1"/>
          <p:nvPr>
            <p:ph idx="1" type="subTitle"/>
          </p:nvPr>
        </p:nvSpPr>
        <p:spPr>
          <a:xfrm>
            <a:off x="713225" y="3413125"/>
            <a:ext cx="20724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7"/>
          <p:cNvSpPr txBox="1"/>
          <p:nvPr>
            <p:ph idx="2" type="subTitle"/>
          </p:nvPr>
        </p:nvSpPr>
        <p:spPr>
          <a:xfrm>
            <a:off x="713226" y="3051753"/>
            <a:ext cx="2072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5" name="Google Shape;185;p27"/>
          <p:cNvSpPr txBox="1"/>
          <p:nvPr>
            <p:ph idx="3" type="subTitle"/>
          </p:nvPr>
        </p:nvSpPr>
        <p:spPr>
          <a:xfrm>
            <a:off x="3535800" y="3413125"/>
            <a:ext cx="20724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7"/>
          <p:cNvSpPr txBox="1"/>
          <p:nvPr>
            <p:ph idx="4" type="subTitle"/>
          </p:nvPr>
        </p:nvSpPr>
        <p:spPr>
          <a:xfrm>
            <a:off x="3535801" y="3051753"/>
            <a:ext cx="2072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7" name="Google Shape;187;p27"/>
          <p:cNvSpPr txBox="1"/>
          <p:nvPr>
            <p:ph idx="5" type="subTitle"/>
          </p:nvPr>
        </p:nvSpPr>
        <p:spPr>
          <a:xfrm>
            <a:off x="6358375" y="3413125"/>
            <a:ext cx="20724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idx="6" type="subTitle"/>
          </p:nvPr>
        </p:nvSpPr>
        <p:spPr>
          <a:xfrm>
            <a:off x="6358376" y="3051753"/>
            <a:ext cx="2072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9" name="Google Shape;189;p27"/>
          <p:cNvSpPr txBox="1"/>
          <p:nvPr>
            <p:ph hasCustomPrompt="1" idx="7" type="title"/>
          </p:nvPr>
        </p:nvSpPr>
        <p:spPr>
          <a:xfrm>
            <a:off x="977125" y="2012046"/>
            <a:ext cx="972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27"/>
          <p:cNvSpPr txBox="1"/>
          <p:nvPr>
            <p:ph hasCustomPrompt="1" idx="8" type="title"/>
          </p:nvPr>
        </p:nvSpPr>
        <p:spPr>
          <a:xfrm>
            <a:off x="3765013" y="2012046"/>
            <a:ext cx="972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27"/>
          <p:cNvSpPr txBox="1"/>
          <p:nvPr>
            <p:ph hasCustomPrompt="1" idx="9" type="title"/>
          </p:nvPr>
        </p:nvSpPr>
        <p:spPr>
          <a:xfrm>
            <a:off x="6604575" y="2012046"/>
            <a:ext cx="972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3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8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8"/>
          <p:cNvSpPr txBox="1"/>
          <p:nvPr>
            <p:ph type="ctrTitle"/>
          </p:nvPr>
        </p:nvSpPr>
        <p:spPr>
          <a:xfrm>
            <a:off x="713225" y="539500"/>
            <a:ext cx="64446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9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9"/>
          <p:cNvSpPr txBox="1"/>
          <p:nvPr>
            <p:ph type="ctrTitle"/>
          </p:nvPr>
        </p:nvSpPr>
        <p:spPr>
          <a:xfrm>
            <a:off x="713225" y="615700"/>
            <a:ext cx="4696200" cy="86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55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00" name="Google Shape;200;p29"/>
          <p:cNvSpPr txBox="1"/>
          <p:nvPr>
            <p:ph idx="1" type="subTitle"/>
          </p:nvPr>
        </p:nvSpPr>
        <p:spPr>
          <a:xfrm>
            <a:off x="713225" y="1582717"/>
            <a:ext cx="4696200" cy="12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1" name="Google Shape;201;p29"/>
          <p:cNvSpPr txBox="1"/>
          <p:nvPr/>
        </p:nvSpPr>
        <p:spPr>
          <a:xfrm>
            <a:off x="713225" y="363500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CREDITS: This presentation template was created by </a:t>
            </a:r>
            <a:r>
              <a:rPr b="1" lang="en" sz="1200" u="sng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, and includes icons by </a:t>
            </a:r>
            <a:r>
              <a:rPr b="1" lang="en" sz="1200" u="sng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, and infographics &amp; images by </a:t>
            </a:r>
            <a:r>
              <a:rPr b="1" lang="en" sz="1200" u="sng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 </a:t>
            </a:r>
            <a:endParaRPr b="1" sz="1200" u="sng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0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ctrTitle"/>
          </p:nvPr>
        </p:nvSpPr>
        <p:spPr>
          <a:xfrm>
            <a:off x="713225" y="539500"/>
            <a:ext cx="64446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0000" y="1451075"/>
            <a:ext cx="7704000" cy="30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1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 amt="65000"/>
          </a:blip>
          <a:srcRect b="0" l="0" r="0" t="15626"/>
          <a:stretch/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ctrTitle"/>
          </p:nvPr>
        </p:nvSpPr>
        <p:spPr>
          <a:xfrm>
            <a:off x="713225" y="539500"/>
            <a:ext cx="64446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391275" y="3821811"/>
            <a:ext cx="20724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1391275" y="3460439"/>
            <a:ext cx="2072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5680363" y="3821811"/>
            <a:ext cx="20724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5680363" y="3460439"/>
            <a:ext cx="20724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 txBox="1"/>
          <p:nvPr>
            <p:ph type="ctrTitle"/>
          </p:nvPr>
        </p:nvSpPr>
        <p:spPr>
          <a:xfrm>
            <a:off x="713225" y="539500"/>
            <a:ext cx="77175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ctrTitle"/>
          </p:nvPr>
        </p:nvSpPr>
        <p:spPr>
          <a:xfrm>
            <a:off x="713225" y="906750"/>
            <a:ext cx="3499500" cy="9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30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subTitle"/>
          </p:nvPr>
        </p:nvSpPr>
        <p:spPr>
          <a:xfrm>
            <a:off x="719873" y="2037142"/>
            <a:ext cx="3499500" cy="21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1" name="Google Shape;41;p7"/>
          <p:cNvSpPr/>
          <p:nvPr>
            <p:ph idx="2" type="pic"/>
          </p:nvPr>
        </p:nvSpPr>
        <p:spPr>
          <a:xfrm>
            <a:off x="5438375" y="282525"/>
            <a:ext cx="3430500" cy="4583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 txBox="1"/>
          <p:nvPr>
            <p:ph type="ctrTitle"/>
          </p:nvPr>
        </p:nvSpPr>
        <p:spPr>
          <a:xfrm>
            <a:off x="713225" y="1043400"/>
            <a:ext cx="5929200" cy="30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 rotWithShape="1">
          <a:blip r:embed="rId2">
            <a:alphaModFix amt="65000"/>
          </a:blip>
          <a:srcRect b="15626" l="0" r="0" t="0"/>
          <a:stretch/>
        </p:blipFill>
        <p:spPr>
          <a:xfrm flipH="1"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/>
          <p:nvPr/>
        </p:nvSpPr>
        <p:spPr>
          <a:xfrm>
            <a:off x="275700" y="275700"/>
            <a:ext cx="8592600" cy="4592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 txBox="1"/>
          <p:nvPr>
            <p:ph type="ctrTitle"/>
          </p:nvPr>
        </p:nvSpPr>
        <p:spPr>
          <a:xfrm>
            <a:off x="1207800" y="1491275"/>
            <a:ext cx="3291900" cy="10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1207800" y="2546425"/>
            <a:ext cx="3291900" cy="110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0"/>
          <p:cNvSpPr txBox="1"/>
          <p:nvPr>
            <p:ph type="title"/>
          </p:nvPr>
        </p:nvSpPr>
        <p:spPr>
          <a:xfrm>
            <a:off x="709350" y="3948000"/>
            <a:ext cx="7725300" cy="6621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"/>
              <a:buNone/>
              <a:defRPr b="1" sz="3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"/>
              <a:buNone/>
              <a:defRPr b="1" sz="3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"/>
              <a:buNone/>
              <a:defRPr b="1" sz="3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"/>
              <a:buNone/>
              <a:defRPr b="1" sz="3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"/>
              <a:buNone/>
              <a:defRPr b="1" sz="3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"/>
              <a:buNone/>
              <a:defRPr b="1" sz="3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"/>
              <a:buNone/>
              <a:defRPr b="1" sz="3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"/>
              <a:buNone/>
              <a:defRPr b="1" sz="3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"/>
              <a:buNone/>
              <a:defRPr b="1" sz="3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●"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○"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■"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●"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○"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■"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●"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○"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■"/>
              <a:defRPr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hyperlink" Target="https://arxiv.org/pdf/2309.07969" TargetMode="External"/><Relationship Id="rId6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hyperlink" Target="https://science.nasa.gov/mission/hubble/science/science-behind-the-discoveries/hubble-cosmological-redshift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hyperlink" Target="https://drive.google.com/drive/folders/1imo-dUoPIoqgDtl6PyFImjAqHGGRoN-r?usp=sharing" TargetMode="External"/><Relationship Id="rId7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45.png"/><Relationship Id="rId5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hyperlink" Target="https://github.com/IsaacG185/JWST-ER1" TargetMode="External"/><Relationship Id="rId5" Type="http://schemas.openxmlformats.org/officeDocument/2006/relationships/hyperlink" Target="https://docs.google.com/document/d/18dbxozhVl0b7oIgZMuaL0PqWOtx1w4rptoGDKo9tSeA/edit?tab=t.0" TargetMode="External"/><Relationship Id="rId6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5.png"/><Relationship Id="rId7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28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2"/>
          <p:cNvPicPr preferRelativeResize="0"/>
          <p:nvPr/>
        </p:nvPicPr>
        <p:blipFill rotWithShape="1">
          <a:blip r:embed="rId3">
            <a:alphaModFix/>
          </a:blip>
          <a:srcRect b="0" l="0" r="2714" t="0"/>
          <a:stretch/>
        </p:blipFill>
        <p:spPr>
          <a:xfrm>
            <a:off x="5295700" y="1832363"/>
            <a:ext cx="2171574" cy="147877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/>
          <p:nvPr>
            <p:ph type="ctrTitle"/>
          </p:nvPr>
        </p:nvSpPr>
        <p:spPr>
          <a:xfrm>
            <a:off x="632675" y="967850"/>
            <a:ext cx="6064200" cy="23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JWST-ER1: An Einstein Ring </a:t>
            </a:r>
            <a:endParaRPr/>
          </a:p>
        </p:txBody>
      </p:sp>
      <p:sp>
        <p:nvSpPr>
          <p:cNvPr id="213" name="Google Shape;213;p32"/>
          <p:cNvSpPr txBox="1"/>
          <p:nvPr>
            <p:ph idx="1" type="subTitle"/>
          </p:nvPr>
        </p:nvSpPr>
        <p:spPr>
          <a:xfrm>
            <a:off x="713225" y="3465075"/>
            <a:ext cx="37689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Aavik Wadivkar, Isaac Gutierrez</a:t>
            </a:r>
            <a:endParaRPr i="1"/>
          </a:p>
        </p:txBody>
      </p:sp>
      <p:sp>
        <p:nvSpPr>
          <p:cNvPr id="214" name="Google Shape;214;p32"/>
          <p:cNvSpPr/>
          <p:nvPr/>
        </p:nvSpPr>
        <p:spPr>
          <a:xfrm>
            <a:off x="8086200" y="751050"/>
            <a:ext cx="340200" cy="340200"/>
          </a:xfrm>
          <a:prstGeom prst="star4">
            <a:avLst>
              <a:gd fmla="val 17073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" name="Google Shape;215;p32"/>
          <p:cNvGrpSpPr/>
          <p:nvPr/>
        </p:nvGrpSpPr>
        <p:grpSpPr>
          <a:xfrm>
            <a:off x="7953220" y="1969835"/>
            <a:ext cx="614800" cy="600066"/>
            <a:chOff x="7828465" y="2769949"/>
            <a:chExt cx="878787" cy="857727"/>
          </a:xfrm>
        </p:grpSpPr>
        <p:grpSp>
          <p:nvGrpSpPr>
            <p:cNvPr id="216" name="Google Shape;216;p32"/>
            <p:cNvGrpSpPr/>
            <p:nvPr/>
          </p:nvGrpSpPr>
          <p:grpSpPr>
            <a:xfrm>
              <a:off x="7926175" y="2877425"/>
              <a:ext cx="683100" cy="643800"/>
              <a:chOff x="7926175" y="2877425"/>
              <a:chExt cx="683100" cy="643800"/>
            </a:xfrm>
          </p:grpSpPr>
          <p:cxnSp>
            <p:nvCxnSpPr>
              <p:cNvPr id="217" name="Google Shape;217;p32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8" name="Google Shape;218;p32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9" name="Google Shape;219;p32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0" name="Google Shape;220;p32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21" name="Google Shape;221;p32"/>
            <p:cNvGrpSpPr/>
            <p:nvPr/>
          </p:nvGrpSpPr>
          <p:grpSpPr>
            <a:xfrm rot="1363882">
              <a:off x="7926319" y="2876921"/>
              <a:ext cx="683080" cy="643781"/>
              <a:chOff x="7926175" y="2877425"/>
              <a:chExt cx="683100" cy="643800"/>
            </a:xfrm>
          </p:grpSpPr>
          <p:cxnSp>
            <p:nvCxnSpPr>
              <p:cNvPr id="222" name="Google Shape;222;p32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" name="Google Shape;223;p32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" name="Google Shape;224;p32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5" name="Google Shape;225;p32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26" name="Google Shape;226;p32"/>
          <p:cNvGrpSpPr/>
          <p:nvPr/>
        </p:nvGrpSpPr>
        <p:grpSpPr>
          <a:xfrm>
            <a:off x="7953220" y="2917292"/>
            <a:ext cx="614800" cy="600066"/>
            <a:chOff x="7828465" y="2769949"/>
            <a:chExt cx="878787" cy="857727"/>
          </a:xfrm>
        </p:grpSpPr>
        <p:grpSp>
          <p:nvGrpSpPr>
            <p:cNvPr id="227" name="Google Shape;227;p32"/>
            <p:cNvGrpSpPr/>
            <p:nvPr/>
          </p:nvGrpSpPr>
          <p:grpSpPr>
            <a:xfrm>
              <a:off x="7926175" y="2877425"/>
              <a:ext cx="683100" cy="643800"/>
              <a:chOff x="7926175" y="2877425"/>
              <a:chExt cx="683100" cy="643800"/>
            </a:xfrm>
          </p:grpSpPr>
          <p:cxnSp>
            <p:nvCxnSpPr>
              <p:cNvPr id="228" name="Google Shape;228;p32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" name="Google Shape;229;p32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" name="Google Shape;230;p32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1" name="Google Shape;231;p32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2" name="Google Shape;232;p32"/>
            <p:cNvGrpSpPr/>
            <p:nvPr/>
          </p:nvGrpSpPr>
          <p:grpSpPr>
            <a:xfrm rot="1363882">
              <a:off x="7926319" y="2876921"/>
              <a:ext cx="683080" cy="643781"/>
              <a:chOff x="7926175" y="2877425"/>
              <a:chExt cx="683100" cy="643800"/>
            </a:xfrm>
          </p:grpSpPr>
          <p:cxnSp>
            <p:nvCxnSpPr>
              <p:cNvPr id="233" name="Google Shape;233;p32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" name="Google Shape;234;p32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" name="Google Shape;235;p32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" name="Google Shape;236;p32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37" name="Google Shape;237;p32"/>
          <p:cNvGrpSpPr/>
          <p:nvPr/>
        </p:nvGrpSpPr>
        <p:grpSpPr>
          <a:xfrm>
            <a:off x="7953220" y="3864752"/>
            <a:ext cx="614800" cy="600066"/>
            <a:chOff x="7828465" y="2769949"/>
            <a:chExt cx="878787" cy="857727"/>
          </a:xfrm>
        </p:grpSpPr>
        <p:grpSp>
          <p:nvGrpSpPr>
            <p:cNvPr id="238" name="Google Shape;238;p32"/>
            <p:cNvGrpSpPr/>
            <p:nvPr/>
          </p:nvGrpSpPr>
          <p:grpSpPr>
            <a:xfrm>
              <a:off x="7926175" y="2877425"/>
              <a:ext cx="683100" cy="643800"/>
              <a:chOff x="7926175" y="2877425"/>
              <a:chExt cx="683100" cy="643800"/>
            </a:xfrm>
          </p:grpSpPr>
          <p:cxnSp>
            <p:nvCxnSpPr>
              <p:cNvPr id="239" name="Google Shape;239;p32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" name="Google Shape;240;p32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" name="Google Shape;241;p32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2" name="Google Shape;242;p32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43" name="Google Shape;243;p32"/>
            <p:cNvGrpSpPr/>
            <p:nvPr/>
          </p:nvGrpSpPr>
          <p:grpSpPr>
            <a:xfrm rot="1363882">
              <a:off x="7926319" y="2876921"/>
              <a:ext cx="683080" cy="643781"/>
              <a:chOff x="7926175" y="2877425"/>
              <a:chExt cx="683100" cy="643800"/>
            </a:xfrm>
          </p:grpSpPr>
          <p:cxnSp>
            <p:nvCxnSpPr>
              <p:cNvPr id="244" name="Google Shape;244;p32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" name="Google Shape;245;p32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" name="Google Shape;246;p32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" name="Google Shape;247;p32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48" name="Google Shape;248;p32"/>
          <p:cNvGrpSpPr/>
          <p:nvPr/>
        </p:nvGrpSpPr>
        <p:grpSpPr>
          <a:xfrm>
            <a:off x="7651500" y="275700"/>
            <a:ext cx="1216800" cy="4592100"/>
            <a:chOff x="7651500" y="275700"/>
            <a:chExt cx="1216800" cy="4592100"/>
          </a:xfrm>
        </p:grpSpPr>
        <p:cxnSp>
          <p:nvCxnSpPr>
            <p:cNvPr id="249" name="Google Shape;249;p32"/>
            <p:cNvCxnSpPr/>
            <p:nvPr/>
          </p:nvCxnSpPr>
          <p:spPr>
            <a:xfrm>
              <a:off x="7651500" y="275700"/>
              <a:ext cx="0" cy="4592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32"/>
            <p:cNvCxnSpPr/>
            <p:nvPr/>
          </p:nvCxnSpPr>
          <p:spPr>
            <a:xfrm rot="10800000">
              <a:off x="7658700" y="1566725"/>
              <a:ext cx="1209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1" name="Google Shape;251;p32"/>
          <p:cNvSpPr txBox="1"/>
          <p:nvPr/>
        </p:nvSpPr>
        <p:spPr>
          <a:xfrm>
            <a:off x="5011450" y="4560000"/>
            <a:ext cx="264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lt1"/>
                </a:solidFill>
              </a:rPr>
              <a:t>https://www.nature.com/articles/s41550-023-02103-9</a:t>
            </a:r>
            <a:endParaRPr sz="800" u="sng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1"/>
          <p:cNvSpPr txBox="1"/>
          <p:nvPr>
            <p:ph type="ctrTitle"/>
          </p:nvPr>
        </p:nvSpPr>
        <p:spPr>
          <a:xfrm>
            <a:off x="2263875" y="2229700"/>
            <a:ext cx="61668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sp>
        <p:nvSpPr>
          <p:cNvPr id="395" name="Google Shape;395;p41"/>
          <p:cNvSpPr txBox="1"/>
          <p:nvPr>
            <p:ph idx="2" type="title"/>
          </p:nvPr>
        </p:nvSpPr>
        <p:spPr>
          <a:xfrm>
            <a:off x="2263875" y="1188337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96" name="Google Shape;396;p41"/>
          <p:cNvGrpSpPr/>
          <p:nvPr/>
        </p:nvGrpSpPr>
        <p:grpSpPr>
          <a:xfrm>
            <a:off x="682833" y="723100"/>
            <a:ext cx="415917" cy="1437095"/>
            <a:chOff x="682833" y="723100"/>
            <a:chExt cx="415917" cy="1437095"/>
          </a:xfrm>
        </p:grpSpPr>
        <p:grpSp>
          <p:nvGrpSpPr>
            <p:cNvPr id="397" name="Google Shape;397;p41"/>
            <p:cNvGrpSpPr/>
            <p:nvPr/>
          </p:nvGrpSpPr>
          <p:grpSpPr>
            <a:xfrm flipH="1">
              <a:off x="682833" y="723100"/>
              <a:ext cx="415917" cy="440667"/>
              <a:chOff x="8052650" y="691225"/>
              <a:chExt cx="415917" cy="440667"/>
            </a:xfrm>
          </p:grpSpPr>
          <p:sp>
            <p:nvSpPr>
              <p:cNvPr id="398" name="Google Shape;398;p41"/>
              <p:cNvSpPr/>
              <p:nvPr/>
            </p:nvSpPr>
            <p:spPr>
              <a:xfrm>
                <a:off x="8052650" y="691225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41"/>
              <p:cNvSpPr/>
              <p:nvPr/>
            </p:nvSpPr>
            <p:spPr>
              <a:xfrm>
                <a:off x="8234058" y="691225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41"/>
              <p:cNvSpPr/>
              <p:nvPr/>
            </p:nvSpPr>
            <p:spPr>
              <a:xfrm>
                <a:off x="8415467" y="691225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41"/>
              <p:cNvSpPr/>
              <p:nvPr/>
            </p:nvSpPr>
            <p:spPr>
              <a:xfrm>
                <a:off x="8052650" y="885009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41"/>
              <p:cNvSpPr/>
              <p:nvPr/>
            </p:nvSpPr>
            <p:spPr>
              <a:xfrm>
                <a:off x="8234058" y="885009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41"/>
              <p:cNvSpPr/>
              <p:nvPr/>
            </p:nvSpPr>
            <p:spPr>
              <a:xfrm>
                <a:off x="8415467" y="885009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41"/>
              <p:cNvSpPr/>
              <p:nvPr/>
            </p:nvSpPr>
            <p:spPr>
              <a:xfrm>
                <a:off x="8052650" y="1078792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41"/>
              <p:cNvSpPr/>
              <p:nvPr/>
            </p:nvSpPr>
            <p:spPr>
              <a:xfrm>
                <a:off x="8234058" y="1078792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41"/>
              <p:cNvSpPr/>
              <p:nvPr/>
            </p:nvSpPr>
            <p:spPr>
              <a:xfrm>
                <a:off x="8415467" y="1078792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7" name="Google Shape;407;p41"/>
            <p:cNvGrpSpPr/>
            <p:nvPr/>
          </p:nvGrpSpPr>
          <p:grpSpPr>
            <a:xfrm flipH="1">
              <a:off x="682833" y="1318211"/>
              <a:ext cx="415917" cy="440667"/>
              <a:chOff x="8052650" y="691225"/>
              <a:chExt cx="415917" cy="440667"/>
            </a:xfrm>
          </p:grpSpPr>
          <p:sp>
            <p:nvSpPr>
              <p:cNvPr id="408" name="Google Shape;408;p41"/>
              <p:cNvSpPr/>
              <p:nvPr/>
            </p:nvSpPr>
            <p:spPr>
              <a:xfrm>
                <a:off x="8052650" y="691225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41"/>
              <p:cNvSpPr/>
              <p:nvPr/>
            </p:nvSpPr>
            <p:spPr>
              <a:xfrm>
                <a:off x="8234058" y="691225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41"/>
              <p:cNvSpPr/>
              <p:nvPr/>
            </p:nvSpPr>
            <p:spPr>
              <a:xfrm>
                <a:off x="8415467" y="691225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41"/>
              <p:cNvSpPr/>
              <p:nvPr/>
            </p:nvSpPr>
            <p:spPr>
              <a:xfrm>
                <a:off x="8052650" y="885009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1"/>
              <p:cNvSpPr/>
              <p:nvPr/>
            </p:nvSpPr>
            <p:spPr>
              <a:xfrm>
                <a:off x="8234058" y="885009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41"/>
              <p:cNvSpPr/>
              <p:nvPr/>
            </p:nvSpPr>
            <p:spPr>
              <a:xfrm>
                <a:off x="8415467" y="885009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41"/>
              <p:cNvSpPr/>
              <p:nvPr/>
            </p:nvSpPr>
            <p:spPr>
              <a:xfrm>
                <a:off x="8052650" y="1078792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41"/>
              <p:cNvSpPr/>
              <p:nvPr/>
            </p:nvSpPr>
            <p:spPr>
              <a:xfrm>
                <a:off x="8234058" y="1078792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41"/>
              <p:cNvSpPr/>
              <p:nvPr/>
            </p:nvSpPr>
            <p:spPr>
              <a:xfrm>
                <a:off x="8415467" y="1078792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7" name="Google Shape;417;p41"/>
            <p:cNvSpPr/>
            <p:nvPr/>
          </p:nvSpPr>
          <p:spPr>
            <a:xfrm flipH="1">
              <a:off x="1045650" y="1913311"/>
              <a:ext cx="53100" cy="53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1"/>
            <p:cNvSpPr/>
            <p:nvPr/>
          </p:nvSpPr>
          <p:spPr>
            <a:xfrm flipH="1">
              <a:off x="864242" y="1913311"/>
              <a:ext cx="53100" cy="53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1"/>
            <p:cNvSpPr/>
            <p:nvPr/>
          </p:nvSpPr>
          <p:spPr>
            <a:xfrm flipH="1">
              <a:off x="682833" y="1913311"/>
              <a:ext cx="53100" cy="53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1"/>
            <p:cNvSpPr/>
            <p:nvPr/>
          </p:nvSpPr>
          <p:spPr>
            <a:xfrm flipH="1">
              <a:off x="1045650" y="2107095"/>
              <a:ext cx="53100" cy="53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1"/>
            <p:cNvSpPr/>
            <p:nvPr/>
          </p:nvSpPr>
          <p:spPr>
            <a:xfrm flipH="1">
              <a:off x="864242" y="2107095"/>
              <a:ext cx="53100" cy="53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 flipH="1">
              <a:off x="682833" y="2107095"/>
              <a:ext cx="53100" cy="53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" name="Google Shape;423;p41"/>
          <p:cNvGrpSpPr/>
          <p:nvPr/>
        </p:nvGrpSpPr>
        <p:grpSpPr>
          <a:xfrm flipH="1">
            <a:off x="583380" y="2966178"/>
            <a:ext cx="614800" cy="600066"/>
            <a:chOff x="7828465" y="2769949"/>
            <a:chExt cx="878787" cy="857727"/>
          </a:xfrm>
        </p:grpSpPr>
        <p:grpSp>
          <p:nvGrpSpPr>
            <p:cNvPr id="424" name="Google Shape;424;p41"/>
            <p:cNvGrpSpPr/>
            <p:nvPr/>
          </p:nvGrpSpPr>
          <p:grpSpPr>
            <a:xfrm>
              <a:off x="7926175" y="2877425"/>
              <a:ext cx="683100" cy="643800"/>
              <a:chOff x="7926175" y="2877425"/>
              <a:chExt cx="683100" cy="643800"/>
            </a:xfrm>
          </p:grpSpPr>
          <p:cxnSp>
            <p:nvCxnSpPr>
              <p:cNvPr id="425" name="Google Shape;425;p41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6" name="Google Shape;426;p41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7" name="Google Shape;427;p41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8" name="Google Shape;428;p41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29" name="Google Shape;429;p41"/>
            <p:cNvGrpSpPr/>
            <p:nvPr/>
          </p:nvGrpSpPr>
          <p:grpSpPr>
            <a:xfrm rot="1363882">
              <a:off x="7926319" y="2876921"/>
              <a:ext cx="683080" cy="643781"/>
              <a:chOff x="7926175" y="2877425"/>
              <a:chExt cx="683100" cy="643800"/>
            </a:xfrm>
          </p:grpSpPr>
          <p:cxnSp>
            <p:nvCxnSpPr>
              <p:cNvPr id="430" name="Google Shape;430;p41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1" name="Google Shape;431;p41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2" name="Google Shape;432;p41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3" name="Google Shape;433;p41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34" name="Google Shape;434;p41"/>
          <p:cNvGrpSpPr/>
          <p:nvPr/>
        </p:nvGrpSpPr>
        <p:grpSpPr>
          <a:xfrm flipH="1">
            <a:off x="583380" y="3837436"/>
            <a:ext cx="614800" cy="600066"/>
            <a:chOff x="7828465" y="2769949"/>
            <a:chExt cx="878787" cy="857727"/>
          </a:xfrm>
        </p:grpSpPr>
        <p:grpSp>
          <p:nvGrpSpPr>
            <p:cNvPr id="435" name="Google Shape;435;p41"/>
            <p:cNvGrpSpPr/>
            <p:nvPr/>
          </p:nvGrpSpPr>
          <p:grpSpPr>
            <a:xfrm>
              <a:off x="7926175" y="2877425"/>
              <a:ext cx="683100" cy="643800"/>
              <a:chOff x="7926175" y="2877425"/>
              <a:chExt cx="683100" cy="643800"/>
            </a:xfrm>
          </p:grpSpPr>
          <p:cxnSp>
            <p:nvCxnSpPr>
              <p:cNvPr id="436" name="Google Shape;436;p41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7" name="Google Shape;437;p41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8" name="Google Shape;438;p41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9" name="Google Shape;439;p41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40" name="Google Shape;440;p41"/>
            <p:cNvGrpSpPr/>
            <p:nvPr/>
          </p:nvGrpSpPr>
          <p:grpSpPr>
            <a:xfrm rot="1363882">
              <a:off x="7926319" y="2876921"/>
              <a:ext cx="683080" cy="643781"/>
              <a:chOff x="7926175" y="2877425"/>
              <a:chExt cx="683100" cy="643800"/>
            </a:xfrm>
          </p:grpSpPr>
          <p:cxnSp>
            <p:nvCxnSpPr>
              <p:cNvPr id="441" name="Google Shape;441;p41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2" name="Google Shape;442;p41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3" name="Google Shape;443;p41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4" name="Google Shape;444;p41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45" name="Google Shape;445;p41"/>
          <p:cNvGrpSpPr/>
          <p:nvPr/>
        </p:nvGrpSpPr>
        <p:grpSpPr>
          <a:xfrm>
            <a:off x="283100" y="275700"/>
            <a:ext cx="1216800" cy="4592100"/>
            <a:chOff x="283100" y="275700"/>
            <a:chExt cx="1216800" cy="4592100"/>
          </a:xfrm>
        </p:grpSpPr>
        <p:cxnSp>
          <p:nvCxnSpPr>
            <p:cNvPr id="446" name="Google Shape;446;p41"/>
            <p:cNvCxnSpPr/>
            <p:nvPr/>
          </p:nvCxnSpPr>
          <p:spPr>
            <a:xfrm>
              <a:off x="1499900" y="275700"/>
              <a:ext cx="0" cy="4592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7" name="Google Shape;447;p41"/>
            <p:cNvCxnSpPr/>
            <p:nvPr/>
          </p:nvCxnSpPr>
          <p:spPr>
            <a:xfrm>
              <a:off x="283100" y="2571750"/>
              <a:ext cx="1209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775" y="1356376"/>
            <a:ext cx="7292652" cy="25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0675" y="2990273"/>
            <a:ext cx="946550" cy="9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2"/>
          <p:cNvSpPr txBox="1"/>
          <p:nvPr/>
        </p:nvSpPr>
        <p:spPr>
          <a:xfrm>
            <a:off x="6891500" y="2572575"/>
            <a:ext cx="134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Paper QR Code:</a:t>
            </a:r>
            <a:endParaRPr sz="12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55" name="Google Shape;455;p42"/>
          <p:cNvSpPr txBox="1"/>
          <p:nvPr/>
        </p:nvSpPr>
        <p:spPr>
          <a:xfrm>
            <a:off x="6074525" y="3188600"/>
            <a:ext cx="134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4A86E8"/>
                </a:solidFill>
                <a:latin typeface="Inter Tight"/>
                <a:ea typeface="Inter Tight"/>
                <a:cs typeface="Inter Tight"/>
                <a:sym typeface="Inter T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1200">
              <a:solidFill>
                <a:srgbClr val="4A86E8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56" name="Google Shape;456;p42" title="Screenshot 2025-11-18 at 2.49.38 PM.png"/>
          <p:cNvPicPr preferRelativeResize="0"/>
          <p:nvPr/>
        </p:nvPicPr>
        <p:blipFill rotWithShape="1">
          <a:blip r:embed="rId6">
            <a:alphaModFix/>
          </a:blip>
          <a:srcRect b="1603" l="0" r="0" t="0"/>
          <a:stretch/>
        </p:blipFill>
        <p:spPr>
          <a:xfrm>
            <a:off x="282363" y="279975"/>
            <a:ext cx="8579277" cy="45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2"/>
          <p:cNvSpPr/>
          <p:nvPr/>
        </p:nvSpPr>
        <p:spPr>
          <a:xfrm>
            <a:off x="942775" y="279975"/>
            <a:ext cx="4422300" cy="534600"/>
          </a:xfrm>
          <a:prstGeom prst="rect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3"/>
          <p:cNvSpPr txBox="1"/>
          <p:nvPr>
            <p:ph idx="4294967295" type="ctrTitle"/>
          </p:nvPr>
        </p:nvSpPr>
        <p:spPr>
          <a:xfrm>
            <a:off x="713225" y="906750"/>
            <a:ext cx="34995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Einstein Radius</a:t>
            </a:r>
            <a:endParaRPr/>
          </a:p>
        </p:txBody>
      </p:sp>
      <p:pic>
        <p:nvPicPr>
          <p:cNvPr id="463" name="Google Shape;4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900" y="1869500"/>
            <a:ext cx="4603276" cy="2761975"/>
          </a:xfrm>
          <a:prstGeom prst="rect">
            <a:avLst/>
          </a:prstGeom>
          <a:noFill/>
          <a:ln>
            <a:noFill/>
          </a:ln>
          <a:effectLst>
            <a:outerShdw blurRad="314325" rotWithShape="0" algn="bl">
              <a:srgbClr val="FFFFFF"/>
            </a:outerShdw>
          </a:effectLst>
        </p:spPr>
      </p:pic>
      <p:pic>
        <p:nvPicPr>
          <p:cNvPr id="464" name="Google Shape;464;p43" title="Screenshot 2025-11-20 at 6.13.27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704" y="2584547"/>
            <a:ext cx="3208500" cy="920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457200" rotWithShape="0" algn="bl" dir="5400000" dist="19050">
              <a:srgbClr val="FFFFFF">
                <a:alpha val="68000"/>
              </a:srgbClr>
            </a:outerShdw>
          </a:effectLst>
        </p:spPr>
      </p:pic>
      <p:sp>
        <p:nvSpPr>
          <p:cNvPr id="465" name="Google Shape;465;p43"/>
          <p:cNvSpPr/>
          <p:nvPr/>
        </p:nvSpPr>
        <p:spPr>
          <a:xfrm>
            <a:off x="7444825" y="2584525"/>
            <a:ext cx="766500" cy="9204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66" name="Google Shape;466;p43"/>
          <p:cNvSpPr/>
          <p:nvPr/>
        </p:nvSpPr>
        <p:spPr>
          <a:xfrm>
            <a:off x="654900" y="3844725"/>
            <a:ext cx="4324200" cy="9204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67" name="Google Shape;467;p43"/>
          <p:cNvSpPr txBox="1"/>
          <p:nvPr/>
        </p:nvSpPr>
        <p:spPr>
          <a:xfrm>
            <a:off x="5076400" y="4578475"/>
            <a:ext cx="3779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lt1"/>
                </a:solidFill>
              </a:rPr>
              <a:t>https://en.wikipedia.org/wiki/Einstein_radius#/media/File:Gravitational_lens_geometry.svg</a:t>
            </a:r>
            <a:endParaRPr sz="600" u="sng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4"/>
          <p:cNvSpPr txBox="1"/>
          <p:nvPr>
            <p:ph type="ctrTitle"/>
          </p:nvPr>
        </p:nvSpPr>
        <p:spPr>
          <a:xfrm>
            <a:off x="713225" y="1043400"/>
            <a:ext cx="5929200" cy="30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Spectroscopy!</a:t>
            </a:r>
            <a:endParaRPr/>
          </a:p>
        </p:txBody>
      </p:sp>
      <p:grpSp>
        <p:nvGrpSpPr>
          <p:cNvPr id="473" name="Google Shape;473;p44"/>
          <p:cNvGrpSpPr/>
          <p:nvPr/>
        </p:nvGrpSpPr>
        <p:grpSpPr>
          <a:xfrm>
            <a:off x="8052650" y="2983305"/>
            <a:ext cx="415917" cy="1437095"/>
            <a:chOff x="8052650" y="2983305"/>
            <a:chExt cx="415917" cy="1437095"/>
          </a:xfrm>
        </p:grpSpPr>
        <p:grpSp>
          <p:nvGrpSpPr>
            <p:cNvPr id="474" name="Google Shape;474;p44"/>
            <p:cNvGrpSpPr/>
            <p:nvPr/>
          </p:nvGrpSpPr>
          <p:grpSpPr>
            <a:xfrm flipH="1" rot="10800000">
              <a:off x="8052650" y="3979733"/>
              <a:ext cx="415917" cy="440667"/>
              <a:chOff x="8052650" y="691225"/>
              <a:chExt cx="415917" cy="440667"/>
            </a:xfrm>
          </p:grpSpPr>
          <p:sp>
            <p:nvSpPr>
              <p:cNvPr id="475" name="Google Shape;475;p44"/>
              <p:cNvSpPr/>
              <p:nvPr/>
            </p:nvSpPr>
            <p:spPr>
              <a:xfrm>
                <a:off x="8052650" y="691225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44"/>
              <p:cNvSpPr/>
              <p:nvPr/>
            </p:nvSpPr>
            <p:spPr>
              <a:xfrm>
                <a:off x="8234058" y="691225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44"/>
              <p:cNvSpPr/>
              <p:nvPr/>
            </p:nvSpPr>
            <p:spPr>
              <a:xfrm>
                <a:off x="8415467" y="691225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44"/>
              <p:cNvSpPr/>
              <p:nvPr/>
            </p:nvSpPr>
            <p:spPr>
              <a:xfrm>
                <a:off x="8052650" y="885009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44"/>
              <p:cNvSpPr/>
              <p:nvPr/>
            </p:nvSpPr>
            <p:spPr>
              <a:xfrm>
                <a:off x="8234058" y="885009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44"/>
              <p:cNvSpPr/>
              <p:nvPr/>
            </p:nvSpPr>
            <p:spPr>
              <a:xfrm>
                <a:off x="8415467" y="885009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44"/>
              <p:cNvSpPr/>
              <p:nvPr/>
            </p:nvSpPr>
            <p:spPr>
              <a:xfrm>
                <a:off x="8052650" y="1078792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44"/>
              <p:cNvSpPr/>
              <p:nvPr/>
            </p:nvSpPr>
            <p:spPr>
              <a:xfrm>
                <a:off x="8234058" y="1078792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44"/>
              <p:cNvSpPr/>
              <p:nvPr/>
            </p:nvSpPr>
            <p:spPr>
              <a:xfrm>
                <a:off x="8415467" y="1078792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4" name="Google Shape;484;p44"/>
            <p:cNvGrpSpPr/>
            <p:nvPr/>
          </p:nvGrpSpPr>
          <p:grpSpPr>
            <a:xfrm flipH="1" rot="10800000">
              <a:off x="8052650" y="3384622"/>
              <a:ext cx="415917" cy="440667"/>
              <a:chOff x="8052650" y="691225"/>
              <a:chExt cx="415917" cy="440667"/>
            </a:xfrm>
          </p:grpSpPr>
          <p:sp>
            <p:nvSpPr>
              <p:cNvPr id="485" name="Google Shape;485;p44"/>
              <p:cNvSpPr/>
              <p:nvPr/>
            </p:nvSpPr>
            <p:spPr>
              <a:xfrm>
                <a:off x="8052650" y="691225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44"/>
              <p:cNvSpPr/>
              <p:nvPr/>
            </p:nvSpPr>
            <p:spPr>
              <a:xfrm>
                <a:off x="8234058" y="691225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44"/>
              <p:cNvSpPr/>
              <p:nvPr/>
            </p:nvSpPr>
            <p:spPr>
              <a:xfrm>
                <a:off x="8415467" y="691225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44"/>
              <p:cNvSpPr/>
              <p:nvPr/>
            </p:nvSpPr>
            <p:spPr>
              <a:xfrm>
                <a:off x="8052650" y="885009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44"/>
              <p:cNvSpPr/>
              <p:nvPr/>
            </p:nvSpPr>
            <p:spPr>
              <a:xfrm>
                <a:off x="8234058" y="885009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44"/>
              <p:cNvSpPr/>
              <p:nvPr/>
            </p:nvSpPr>
            <p:spPr>
              <a:xfrm>
                <a:off x="8415467" y="885009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44"/>
              <p:cNvSpPr/>
              <p:nvPr/>
            </p:nvSpPr>
            <p:spPr>
              <a:xfrm>
                <a:off x="8052650" y="1078792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44"/>
              <p:cNvSpPr/>
              <p:nvPr/>
            </p:nvSpPr>
            <p:spPr>
              <a:xfrm>
                <a:off x="8234058" y="1078792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44"/>
              <p:cNvSpPr/>
              <p:nvPr/>
            </p:nvSpPr>
            <p:spPr>
              <a:xfrm>
                <a:off x="8415467" y="1078792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4" name="Google Shape;494;p44"/>
            <p:cNvSpPr/>
            <p:nvPr/>
          </p:nvSpPr>
          <p:spPr>
            <a:xfrm flipH="1" rot="10800000">
              <a:off x="8052650" y="3177089"/>
              <a:ext cx="53100" cy="53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4"/>
            <p:cNvSpPr/>
            <p:nvPr/>
          </p:nvSpPr>
          <p:spPr>
            <a:xfrm flipH="1" rot="10800000">
              <a:off x="8234058" y="3177089"/>
              <a:ext cx="53100" cy="53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4"/>
            <p:cNvSpPr/>
            <p:nvPr/>
          </p:nvSpPr>
          <p:spPr>
            <a:xfrm flipH="1" rot="10800000">
              <a:off x="8415467" y="3177089"/>
              <a:ext cx="53100" cy="53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4"/>
            <p:cNvSpPr/>
            <p:nvPr/>
          </p:nvSpPr>
          <p:spPr>
            <a:xfrm flipH="1" rot="10800000">
              <a:off x="8052650" y="2983305"/>
              <a:ext cx="53100" cy="53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4"/>
            <p:cNvSpPr/>
            <p:nvPr/>
          </p:nvSpPr>
          <p:spPr>
            <a:xfrm flipH="1" rot="10800000">
              <a:off x="8234058" y="2983305"/>
              <a:ext cx="53100" cy="53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4"/>
            <p:cNvSpPr/>
            <p:nvPr/>
          </p:nvSpPr>
          <p:spPr>
            <a:xfrm flipH="1" rot="10800000">
              <a:off x="8415467" y="2983305"/>
              <a:ext cx="53100" cy="53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" name="Google Shape;500;p44"/>
          <p:cNvGrpSpPr/>
          <p:nvPr/>
        </p:nvGrpSpPr>
        <p:grpSpPr>
          <a:xfrm flipH="1" rot="10800000">
            <a:off x="7953220" y="1577257"/>
            <a:ext cx="614800" cy="600066"/>
            <a:chOff x="7828465" y="2769949"/>
            <a:chExt cx="878787" cy="857727"/>
          </a:xfrm>
        </p:grpSpPr>
        <p:grpSp>
          <p:nvGrpSpPr>
            <p:cNvPr id="501" name="Google Shape;501;p44"/>
            <p:cNvGrpSpPr/>
            <p:nvPr/>
          </p:nvGrpSpPr>
          <p:grpSpPr>
            <a:xfrm>
              <a:off x="7926175" y="2877425"/>
              <a:ext cx="683100" cy="643800"/>
              <a:chOff x="7926175" y="2877425"/>
              <a:chExt cx="683100" cy="643800"/>
            </a:xfrm>
          </p:grpSpPr>
          <p:cxnSp>
            <p:nvCxnSpPr>
              <p:cNvPr id="502" name="Google Shape;502;p44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3" name="Google Shape;503;p44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4" name="Google Shape;504;p44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5" name="Google Shape;505;p44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06" name="Google Shape;506;p44"/>
            <p:cNvGrpSpPr/>
            <p:nvPr/>
          </p:nvGrpSpPr>
          <p:grpSpPr>
            <a:xfrm rot="1363882">
              <a:off x="7926319" y="2876921"/>
              <a:ext cx="683080" cy="643781"/>
              <a:chOff x="7926175" y="2877425"/>
              <a:chExt cx="683100" cy="643800"/>
            </a:xfrm>
          </p:grpSpPr>
          <p:cxnSp>
            <p:nvCxnSpPr>
              <p:cNvPr id="507" name="Google Shape;507;p44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8" name="Google Shape;508;p44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9" name="Google Shape;509;p44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0" name="Google Shape;510;p44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11" name="Google Shape;511;p44"/>
          <p:cNvGrpSpPr/>
          <p:nvPr/>
        </p:nvGrpSpPr>
        <p:grpSpPr>
          <a:xfrm flipH="1" rot="10800000">
            <a:off x="7953220" y="705999"/>
            <a:ext cx="614800" cy="600066"/>
            <a:chOff x="7828465" y="2769949"/>
            <a:chExt cx="878787" cy="857727"/>
          </a:xfrm>
        </p:grpSpPr>
        <p:grpSp>
          <p:nvGrpSpPr>
            <p:cNvPr id="512" name="Google Shape;512;p44"/>
            <p:cNvGrpSpPr/>
            <p:nvPr/>
          </p:nvGrpSpPr>
          <p:grpSpPr>
            <a:xfrm>
              <a:off x="7926175" y="2877425"/>
              <a:ext cx="683100" cy="643800"/>
              <a:chOff x="7926175" y="2877425"/>
              <a:chExt cx="683100" cy="643800"/>
            </a:xfrm>
          </p:grpSpPr>
          <p:cxnSp>
            <p:nvCxnSpPr>
              <p:cNvPr id="513" name="Google Shape;513;p44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4" name="Google Shape;514;p44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5" name="Google Shape;515;p44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6" name="Google Shape;516;p44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17" name="Google Shape;517;p44"/>
            <p:cNvGrpSpPr/>
            <p:nvPr/>
          </p:nvGrpSpPr>
          <p:grpSpPr>
            <a:xfrm rot="1363882">
              <a:off x="7926319" y="2876921"/>
              <a:ext cx="683080" cy="643781"/>
              <a:chOff x="7926175" y="2877425"/>
              <a:chExt cx="683100" cy="643800"/>
            </a:xfrm>
          </p:grpSpPr>
          <p:cxnSp>
            <p:nvCxnSpPr>
              <p:cNvPr id="518" name="Google Shape;518;p44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9" name="Google Shape;519;p44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0" name="Google Shape;520;p44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1" name="Google Shape;521;p44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22" name="Google Shape;522;p44"/>
          <p:cNvGrpSpPr/>
          <p:nvPr/>
        </p:nvGrpSpPr>
        <p:grpSpPr>
          <a:xfrm>
            <a:off x="7651500" y="275700"/>
            <a:ext cx="1216800" cy="4592100"/>
            <a:chOff x="7651500" y="275700"/>
            <a:chExt cx="1216800" cy="4592100"/>
          </a:xfrm>
        </p:grpSpPr>
        <p:cxnSp>
          <p:nvCxnSpPr>
            <p:cNvPr id="523" name="Google Shape;523;p44"/>
            <p:cNvCxnSpPr/>
            <p:nvPr/>
          </p:nvCxnSpPr>
          <p:spPr>
            <a:xfrm rot="10800000">
              <a:off x="7651500" y="275700"/>
              <a:ext cx="0" cy="4592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44"/>
            <p:cNvCxnSpPr/>
            <p:nvPr/>
          </p:nvCxnSpPr>
          <p:spPr>
            <a:xfrm rot="10800000">
              <a:off x="7658700" y="2571750"/>
              <a:ext cx="1209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263" y="1065237"/>
            <a:ext cx="4674755" cy="30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712" y="1065238"/>
            <a:ext cx="3957021" cy="30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45"/>
          <p:cNvSpPr txBox="1"/>
          <p:nvPr/>
        </p:nvSpPr>
        <p:spPr>
          <a:xfrm>
            <a:off x="289275" y="4535200"/>
            <a:ext cx="418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5"/>
              </a:rPr>
              <a:t>https://science.nasa.gov/mission/hubble/science/science-behind-the-discoveries/hubble-cosmological-redshift/</a:t>
            </a:r>
            <a:endParaRPr sz="600"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lt1"/>
                </a:solidFill>
              </a:rPr>
              <a:t>https://www.universetoday.com/articles/a-new-way-to-measure-the-expansion-rate-of-the-universe-redshift-drift</a:t>
            </a:r>
            <a:endParaRPr sz="600" u="sng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75" y="1341574"/>
            <a:ext cx="2345475" cy="246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2350" y="556300"/>
            <a:ext cx="5133025" cy="40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6"/>
          <p:cNvSpPr/>
          <p:nvPr/>
        </p:nvSpPr>
        <p:spPr>
          <a:xfrm>
            <a:off x="4423100" y="1861200"/>
            <a:ext cx="635100" cy="7335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39" name="Google Shape;539;p46"/>
          <p:cNvSpPr/>
          <p:nvPr/>
        </p:nvSpPr>
        <p:spPr>
          <a:xfrm>
            <a:off x="5550777" y="1861200"/>
            <a:ext cx="715800" cy="7335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40" name="Google Shape;540;p46"/>
          <p:cNvSpPr/>
          <p:nvPr/>
        </p:nvSpPr>
        <p:spPr>
          <a:xfrm>
            <a:off x="6656550" y="1861200"/>
            <a:ext cx="1301100" cy="7335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41" name="Google Shape;541;p46"/>
          <p:cNvSpPr txBox="1"/>
          <p:nvPr/>
        </p:nvSpPr>
        <p:spPr>
          <a:xfrm>
            <a:off x="270575" y="4616750"/>
            <a:ext cx="8125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https://jwst-docs.stsci.edu/jwst-near-infrared-camera/nircam-instrumentation/nircam-filters#gsc.tab=0</a:t>
            </a:r>
            <a:endParaRPr sz="600" u="sng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42" name="Google Shape;542;p46"/>
          <p:cNvSpPr txBox="1"/>
          <p:nvPr/>
        </p:nvSpPr>
        <p:spPr>
          <a:xfrm>
            <a:off x="780450" y="633875"/>
            <a:ext cx="54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*NOT ACCURATE COLORS</a:t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7"/>
          <p:cNvSpPr txBox="1"/>
          <p:nvPr/>
        </p:nvSpPr>
        <p:spPr>
          <a:xfrm>
            <a:off x="404600" y="347300"/>
            <a:ext cx="485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The following datasets were analyzed (nomenclature explanation):</a:t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48" name="Google Shape;5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00" y="3940400"/>
            <a:ext cx="4129625" cy="7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9000" y="3045595"/>
            <a:ext cx="1650825" cy="16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6775" y="452525"/>
            <a:ext cx="2495000" cy="24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7"/>
          <p:cNvSpPr txBox="1"/>
          <p:nvPr/>
        </p:nvSpPr>
        <p:spPr>
          <a:xfrm>
            <a:off x="7674775" y="1499925"/>
            <a:ext cx="9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4A86E8"/>
                </a:solidFill>
                <a:latin typeface="Inter Tight"/>
                <a:ea typeface="Inter Tight"/>
                <a:cs typeface="Inter Tight"/>
                <a:sym typeface="Inter T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>
              <a:solidFill>
                <a:srgbClr val="4A86E8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52" name="Google Shape;552;p47"/>
          <p:cNvSpPr txBox="1"/>
          <p:nvPr/>
        </p:nvSpPr>
        <p:spPr>
          <a:xfrm>
            <a:off x="471200" y="833317"/>
            <a:ext cx="4253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Program ID </a:t>
            </a:r>
            <a:r>
              <a:rPr b="1" lang="en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01727</a:t>
            </a:r>
            <a:r>
              <a:rPr lang="en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, Observation ID </a:t>
            </a:r>
            <a:r>
              <a:rPr b="1" lang="en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o140</a:t>
            </a:r>
            <a:r>
              <a:rPr lang="en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, Target </a:t>
            </a:r>
            <a:r>
              <a:rPr b="1" lang="en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t104 </a:t>
            </a:r>
            <a:r>
              <a:rPr lang="en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(the region where JWST-ER1 is located in the JWST data map). Focused on </a:t>
            </a:r>
            <a:r>
              <a:rPr b="1" lang="en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nircam</a:t>
            </a:r>
            <a:r>
              <a:rPr lang="en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 data (0.6 - 5.0 µm | 2.07 - 0.248 eV), using no additional filters (</a:t>
            </a:r>
            <a:r>
              <a:rPr b="1" lang="en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clear</a:t>
            </a:r>
            <a:r>
              <a:rPr lang="en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).</a:t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53" name="Google Shape;553;p47" title="Screenshot 2025-11-20 at 12.48.03 PM.png"/>
          <p:cNvPicPr preferRelativeResize="0"/>
          <p:nvPr/>
        </p:nvPicPr>
        <p:blipFill rotWithShape="1">
          <a:blip r:embed="rId7">
            <a:alphaModFix/>
          </a:blip>
          <a:srcRect b="0" l="0" r="0" t="48744"/>
          <a:stretch/>
        </p:blipFill>
        <p:spPr>
          <a:xfrm>
            <a:off x="1047088" y="2095424"/>
            <a:ext cx="2844650" cy="8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836" y="923644"/>
            <a:ext cx="2274301" cy="3296216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8"/>
          <p:cNvSpPr txBox="1"/>
          <p:nvPr/>
        </p:nvSpPr>
        <p:spPr>
          <a:xfrm>
            <a:off x="479450" y="475450"/>
            <a:ext cx="52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Extraction, Calibration, and Cleaning</a:t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60" name="Google Shape;560;p48"/>
          <p:cNvSpPr txBox="1"/>
          <p:nvPr/>
        </p:nvSpPr>
        <p:spPr>
          <a:xfrm>
            <a:off x="509950" y="824600"/>
            <a:ext cx="49473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●"/>
            </a:pPr>
            <a:r>
              <a:rPr lang="en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Utilized the filters previously mentioned:</a:t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○"/>
            </a:pPr>
            <a:r>
              <a:rPr b="1" lang="en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f115W</a:t>
            </a:r>
            <a:r>
              <a:rPr lang="en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: 1.013 - 1.282 µm | 1.225 - 0.968 eV</a:t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○"/>
            </a:pPr>
            <a:r>
              <a:rPr b="1" lang="en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f150W</a:t>
            </a:r>
            <a:r>
              <a:rPr lang="en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: 1.331 - 1.668 µm | 0.932 eV - 0.744 eV</a:t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○"/>
            </a:pPr>
            <a:r>
              <a:rPr b="1" lang="en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f227W</a:t>
            </a:r>
            <a:r>
              <a:rPr lang="en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: 2.422 - 3.131 µm | 0.512 - 0.396 eV</a:t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Char char="○"/>
            </a:pPr>
            <a:r>
              <a:rPr b="1" lang="en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f444W</a:t>
            </a:r>
            <a:r>
              <a:rPr lang="en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: 3.881 - 4.982 µm | 0.319 - 0.249 eV</a:t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Tight"/>
              <a:buChar char="●"/>
            </a:pPr>
            <a:r>
              <a:rPr b="1" lang="en" sz="10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Stage 0</a:t>
            </a:r>
            <a:r>
              <a:rPr lang="en" sz="10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: Produces uncalibrated raw data products from single exposures in units of total DN (e.g., "uncal.fits")</a:t>
            </a:r>
            <a:endParaRPr sz="10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Tight"/>
              <a:buChar char="●"/>
            </a:pPr>
            <a:r>
              <a:rPr b="1" lang="en" sz="10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Stage 1:</a:t>
            </a:r>
            <a:r>
              <a:rPr lang="en" sz="10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 Produces data products that have been corrected for certain detector effects and converted to units of DN/s (e.g., "rate.fits")</a:t>
            </a:r>
            <a:endParaRPr sz="10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Tight"/>
              <a:buChar char="●"/>
            </a:pPr>
            <a:r>
              <a:rPr b="1" lang="en" sz="10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Stage 2: </a:t>
            </a:r>
            <a:r>
              <a:rPr lang="en" sz="10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Produces calibrated data products from single or multiple exposures with world coordinates and photometric information (e.g., "cal.fits")</a:t>
            </a:r>
            <a:endParaRPr sz="10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Tight"/>
              <a:buChar char="●"/>
            </a:pPr>
            <a:r>
              <a:rPr b="1" lang="en" sz="10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Stage 3</a:t>
            </a:r>
            <a:r>
              <a:rPr lang="en" sz="10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: Produces calibrated data products resulting from the combination of multiple exposures into a single integrated product (e.g., "i2d.fits", "s3d.fits", "x1d.fits")</a:t>
            </a:r>
            <a:endParaRPr sz="10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61" name="Google Shape;561;p48"/>
          <p:cNvSpPr txBox="1"/>
          <p:nvPr>
            <p:ph idx="4294967295" type="subTitle"/>
          </p:nvPr>
        </p:nvSpPr>
        <p:spPr>
          <a:xfrm>
            <a:off x="8402432" y="4447471"/>
            <a:ext cx="8178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[9]</a:t>
            </a:r>
            <a:endParaRPr sz="1800"/>
          </a:p>
        </p:txBody>
      </p:sp>
      <p:pic>
        <p:nvPicPr>
          <p:cNvPr id="562" name="Google Shape;562;p48" title="Screenshot 2025-11-20 at 12.48.0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360" y="3500226"/>
            <a:ext cx="2179574" cy="1320526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8"/>
          <p:cNvSpPr txBox="1"/>
          <p:nvPr/>
        </p:nvSpPr>
        <p:spPr>
          <a:xfrm>
            <a:off x="5457250" y="4582475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https://jwst-docs.stsci.edu/jwst-science-calibration-pipeline#gsc.tab=0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26" y="546300"/>
            <a:ext cx="4414650" cy="441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 rotWithShape="1">
          <a:blip r:embed="rId4">
            <a:alphaModFix/>
          </a:blip>
          <a:srcRect b="0" l="0" r="2714" t="0"/>
          <a:stretch/>
        </p:blipFill>
        <p:spPr>
          <a:xfrm rot="5954355">
            <a:off x="5153375" y="1405407"/>
            <a:ext cx="3232999" cy="22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25" y="750052"/>
            <a:ext cx="3466875" cy="34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0" title="Screenshot 2025-11-20 at 6.32.31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9725" y="3105600"/>
            <a:ext cx="4406924" cy="14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2401" y="576875"/>
            <a:ext cx="2849152" cy="2387273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19050">
              <a:srgbClr val="FFFFFF"/>
            </a:outerShdw>
          </a:effectLst>
        </p:spPr>
      </p:pic>
      <p:sp>
        <p:nvSpPr>
          <p:cNvPr id="577" name="Google Shape;577;p50"/>
          <p:cNvSpPr/>
          <p:nvPr/>
        </p:nvSpPr>
        <p:spPr>
          <a:xfrm>
            <a:off x="4412150" y="3164050"/>
            <a:ext cx="1903800" cy="142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78" name="Google Shape;578;p50"/>
          <p:cNvSpPr/>
          <p:nvPr/>
        </p:nvSpPr>
        <p:spPr>
          <a:xfrm>
            <a:off x="7954200" y="3057425"/>
            <a:ext cx="609300" cy="142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79" name="Google Shape;579;p50"/>
          <p:cNvSpPr/>
          <p:nvPr/>
        </p:nvSpPr>
        <p:spPr>
          <a:xfrm>
            <a:off x="6157225" y="3164050"/>
            <a:ext cx="856200" cy="142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type="ctrTitle"/>
          </p:nvPr>
        </p:nvSpPr>
        <p:spPr>
          <a:xfrm>
            <a:off x="713225" y="539500"/>
            <a:ext cx="77175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57" name="Google Shape;257;p33"/>
          <p:cNvSpPr txBox="1"/>
          <p:nvPr>
            <p:ph idx="1" type="subTitle"/>
          </p:nvPr>
        </p:nvSpPr>
        <p:spPr>
          <a:xfrm>
            <a:off x="1626732" y="2109129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</a:t>
            </a:r>
            <a:r>
              <a:rPr i="1" lang="en"/>
              <a:t>hat are they?</a:t>
            </a:r>
            <a:endParaRPr i="1"/>
          </a:p>
        </p:txBody>
      </p:sp>
      <p:sp>
        <p:nvSpPr>
          <p:cNvPr id="258" name="Google Shape;258;p33"/>
          <p:cNvSpPr txBox="1"/>
          <p:nvPr>
            <p:ph idx="2" type="title"/>
          </p:nvPr>
        </p:nvSpPr>
        <p:spPr>
          <a:xfrm>
            <a:off x="713227" y="1747743"/>
            <a:ext cx="7854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9" name="Google Shape;259;p33"/>
          <p:cNvSpPr txBox="1"/>
          <p:nvPr>
            <p:ph idx="3" type="subTitle"/>
          </p:nvPr>
        </p:nvSpPr>
        <p:spPr>
          <a:xfrm>
            <a:off x="1626732" y="1747754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Einstein Rings?</a:t>
            </a:r>
            <a:endParaRPr/>
          </a:p>
        </p:txBody>
      </p:sp>
      <p:sp>
        <p:nvSpPr>
          <p:cNvPr id="260" name="Google Shape;260;p33"/>
          <p:cNvSpPr txBox="1"/>
          <p:nvPr>
            <p:ph idx="4" type="subTitle"/>
          </p:nvPr>
        </p:nvSpPr>
        <p:spPr>
          <a:xfrm>
            <a:off x="1626732" y="36374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</a:t>
            </a:r>
            <a:r>
              <a:rPr i="1" lang="en"/>
              <a:t>hat did we do?</a:t>
            </a:r>
            <a:endParaRPr i="1"/>
          </a:p>
        </p:txBody>
      </p:sp>
      <p:sp>
        <p:nvSpPr>
          <p:cNvPr id="261" name="Google Shape;261;p33"/>
          <p:cNvSpPr txBox="1"/>
          <p:nvPr>
            <p:ph idx="5" type="title"/>
          </p:nvPr>
        </p:nvSpPr>
        <p:spPr>
          <a:xfrm>
            <a:off x="713227" y="3276061"/>
            <a:ext cx="7854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2" name="Google Shape;262;p33"/>
          <p:cNvSpPr txBox="1"/>
          <p:nvPr>
            <p:ph idx="6" type="subTitle"/>
          </p:nvPr>
        </p:nvSpPr>
        <p:spPr>
          <a:xfrm>
            <a:off x="1626732" y="3276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sp>
        <p:nvSpPr>
          <p:cNvPr id="263" name="Google Shape;263;p33"/>
          <p:cNvSpPr txBox="1"/>
          <p:nvPr>
            <p:ph idx="7" type="subTitle"/>
          </p:nvPr>
        </p:nvSpPr>
        <p:spPr>
          <a:xfrm>
            <a:off x="5485507" y="2109129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</a:t>
            </a:r>
            <a:r>
              <a:rPr i="1" lang="en"/>
              <a:t>hat is it?</a:t>
            </a:r>
            <a:endParaRPr i="1"/>
          </a:p>
        </p:txBody>
      </p:sp>
      <p:sp>
        <p:nvSpPr>
          <p:cNvPr id="264" name="Google Shape;264;p33"/>
          <p:cNvSpPr txBox="1"/>
          <p:nvPr>
            <p:ph idx="8" type="title"/>
          </p:nvPr>
        </p:nvSpPr>
        <p:spPr>
          <a:xfrm>
            <a:off x="4572001" y="1747743"/>
            <a:ext cx="7854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5" name="Google Shape;265;p33"/>
          <p:cNvSpPr txBox="1"/>
          <p:nvPr>
            <p:ph idx="9" type="subTitle"/>
          </p:nvPr>
        </p:nvSpPr>
        <p:spPr>
          <a:xfrm>
            <a:off x="5485507" y="1747754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JWST-ER1</a:t>
            </a:r>
            <a:endParaRPr/>
          </a:p>
        </p:txBody>
      </p:sp>
      <p:sp>
        <p:nvSpPr>
          <p:cNvPr id="266" name="Google Shape;266;p33"/>
          <p:cNvSpPr txBox="1"/>
          <p:nvPr>
            <p:ph idx="13" type="subTitle"/>
          </p:nvPr>
        </p:nvSpPr>
        <p:spPr>
          <a:xfrm>
            <a:off x="5485507" y="36374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h</a:t>
            </a:r>
            <a:r>
              <a:rPr i="1" lang="en"/>
              <a:t>ow did it go?</a:t>
            </a:r>
            <a:endParaRPr i="1"/>
          </a:p>
        </p:txBody>
      </p:sp>
      <p:sp>
        <p:nvSpPr>
          <p:cNvPr id="267" name="Google Shape;267;p33"/>
          <p:cNvSpPr txBox="1"/>
          <p:nvPr>
            <p:ph idx="14" type="title"/>
          </p:nvPr>
        </p:nvSpPr>
        <p:spPr>
          <a:xfrm>
            <a:off x="4572001" y="3276061"/>
            <a:ext cx="7854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8" name="Google Shape;268;p33"/>
          <p:cNvSpPr txBox="1"/>
          <p:nvPr>
            <p:ph idx="15" type="subTitle"/>
          </p:nvPr>
        </p:nvSpPr>
        <p:spPr>
          <a:xfrm>
            <a:off x="5485507" y="3276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13" y="416950"/>
            <a:ext cx="8619177" cy="430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347" y="974024"/>
            <a:ext cx="6020304" cy="376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2185" y="1191450"/>
            <a:ext cx="4679641" cy="3429449"/>
          </a:xfrm>
          <a:prstGeom prst="rect">
            <a:avLst/>
          </a:prstGeom>
          <a:noFill/>
          <a:ln>
            <a:noFill/>
          </a:ln>
          <a:effectLst>
            <a:outerShdw blurRad="1057275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91" name="Google Shape;591;p52" title="Screenshot 2025-11-20 at 6.48.07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9725" y="426812"/>
            <a:ext cx="5815541" cy="474738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2"/>
          <p:cNvSpPr txBox="1"/>
          <p:nvPr/>
        </p:nvSpPr>
        <p:spPr>
          <a:xfrm>
            <a:off x="6331950" y="4620900"/>
            <a:ext cx="264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lt1"/>
                </a:solidFill>
              </a:rPr>
              <a:t>https://www.nature.com/articles/s41550-023-02103-9</a:t>
            </a:r>
            <a:endParaRPr sz="800" u="sng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3"/>
          <p:cNvSpPr/>
          <p:nvPr/>
        </p:nvSpPr>
        <p:spPr>
          <a:xfrm>
            <a:off x="8086200" y="751050"/>
            <a:ext cx="340200" cy="340200"/>
          </a:xfrm>
          <a:prstGeom prst="star4">
            <a:avLst>
              <a:gd fmla="val 17073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8" name="Google Shape;598;p53"/>
          <p:cNvGrpSpPr/>
          <p:nvPr/>
        </p:nvGrpSpPr>
        <p:grpSpPr>
          <a:xfrm>
            <a:off x="7953220" y="1969835"/>
            <a:ext cx="614800" cy="600066"/>
            <a:chOff x="7828465" y="2769949"/>
            <a:chExt cx="878787" cy="857727"/>
          </a:xfrm>
        </p:grpSpPr>
        <p:grpSp>
          <p:nvGrpSpPr>
            <p:cNvPr id="599" name="Google Shape;599;p53"/>
            <p:cNvGrpSpPr/>
            <p:nvPr/>
          </p:nvGrpSpPr>
          <p:grpSpPr>
            <a:xfrm>
              <a:off x="7926175" y="2877425"/>
              <a:ext cx="683100" cy="643800"/>
              <a:chOff x="7926175" y="2877425"/>
              <a:chExt cx="683100" cy="643800"/>
            </a:xfrm>
          </p:grpSpPr>
          <p:cxnSp>
            <p:nvCxnSpPr>
              <p:cNvPr id="600" name="Google Shape;600;p53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1" name="Google Shape;601;p53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2" name="Google Shape;602;p53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3" name="Google Shape;603;p53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04" name="Google Shape;604;p53"/>
            <p:cNvGrpSpPr/>
            <p:nvPr/>
          </p:nvGrpSpPr>
          <p:grpSpPr>
            <a:xfrm rot="1363882">
              <a:off x="7926319" y="2876921"/>
              <a:ext cx="683080" cy="643781"/>
              <a:chOff x="7926175" y="2877425"/>
              <a:chExt cx="683100" cy="643800"/>
            </a:xfrm>
          </p:grpSpPr>
          <p:cxnSp>
            <p:nvCxnSpPr>
              <p:cNvPr id="605" name="Google Shape;605;p53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6" name="Google Shape;606;p53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7" name="Google Shape;607;p53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8" name="Google Shape;608;p53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09" name="Google Shape;609;p53"/>
          <p:cNvGrpSpPr/>
          <p:nvPr/>
        </p:nvGrpSpPr>
        <p:grpSpPr>
          <a:xfrm>
            <a:off x="7953220" y="2917292"/>
            <a:ext cx="614800" cy="600066"/>
            <a:chOff x="7828465" y="2769949"/>
            <a:chExt cx="878787" cy="857727"/>
          </a:xfrm>
        </p:grpSpPr>
        <p:grpSp>
          <p:nvGrpSpPr>
            <p:cNvPr id="610" name="Google Shape;610;p53"/>
            <p:cNvGrpSpPr/>
            <p:nvPr/>
          </p:nvGrpSpPr>
          <p:grpSpPr>
            <a:xfrm>
              <a:off x="7926175" y="2877425"/>
              <a:ext cx="683100" cy="643800"/>
              <a:chOff x="7926175" y="2877425"/>
              <a:chExt cx="683100" cy="643800"/>
            </a:xfrm>
          </p:grpSpPr>
          <p:cxnSp>
            <p:nvCxnSpPr>
              <p:cNvPr id="611" name="Google Shape;611;p53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2" name="Google Shape;612;p53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3" name="Google Shape;613;p53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4" name="Google Shape;614;p53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15" name="Google Shape;615;p53"/>
            <p:cNvGrpSpPr/>
            <p:nvPr/>
          </p:nvGrpSpPr>
          <p:grpSpPr>
            <a:xfrm rot="1363882">
              <a:off x="7926319" y="2876921"/>
              <a:ext cx="683080" cy="643781"/>
              <a:chOff x="7926175" y="2877425"/>
              <a:chExt cx="683100" cy="643800"/>
            </a:xfrm>
          </p:grpSpPr>
          <p:cxnSp>
            <p:nvCxnSpPr>
              <p:cNvPr id="616" name="Google Shape;616;p53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7" name="Google Shape;617;p53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8" name="Google Shape;618;p53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9" name="Google Shape;619;p53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20" name="Google Shape;620;p53"/>
          <p:cNvGrpSpPr/>
          <p:nvPr/>
        </p:nvGrpSpPr>
        <p:grpSpPr>
          <a:xfrm>
            <a:off x="7953220" y="3864752"/>
            <a:ext cx="614800" cy="600066"/>
            <a:chOff x="7828465" y="2769949"/>
            <a:chExt cx="878787" cy="857727"/>
          </a:xfrm>
        </p:grpSpPr>
        <p:grpSp>
          <p:nvGrpSpPr>
            <p:cNvPr id="621" name="Google Shape;621;p53"/>
            <p:cNvGrpSpPr/>
            <p:nvPr/>
          </p:nvGrpSpPr>
          <p:grpSpPr>
            <a:xfrm>
              <a:off x="7926175" y="2877425"/>
              <a:ext cx="683100" cy="643800"/>
              <a:chOff x="7926175" y="2877425"/>
              <a:chExt cx="683100" cy="643800"/>
            </a:xfrm>
          </p:grpSpPr>
          <p:cxnSp>
            <p:nvCxnSpPr>
              <p:cNvPr id="622" name="Google Shape;622;p53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3" name="Google Shape;623;p53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4" name="Google Shape;624;p53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5" name="Google Shape;625;p53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26" name="Google Shape;626;p53"/>
            <p:cNvGrpSpPr/>
            <p:nvPr/>
          </p:nvGrpSpPr>
          <p:grpSpPr>
            <a:xfrm rot="1363882">
              <a:off x="7926319" y="2876921"/>
              <a:ext cx="683080" cy="643781"/>
              <a:chOff x="7926175" y="2877425"/>
              <a:chExt cx="683100" cy="643800"/>
            </a:xfrm>
          </p:grpSpPr>
          <p:cxnSp>
            <p:nvCxnSpPr>
              <p:cNvPr id="627" name="Google Shape;627;p53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8" name="Google Shape;628;p53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9" name="Google Shape;629;p53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0" name="Google Shape;630;p53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31" name="Google Shape;631;p53"/>
          <p:cNvGrpSpPr/>
          <p:nvPr/>
        </p:nvGrpSpPr>
        <p:grpSpPr>
          <a:xfrm>
            <a:off x="7651500" y="275700"/>
            <a:ext cx="1216800" cy="4592100"/>
            <a:chOff x="7651500" y="275700"/>
            <a:chExt cx="1216800" cy="4592100"/>
          </a:xfrm>
        </p:grpSpPr>
        <p:cxnSp>
          <p:nvCxnSpPr>
            <p:cNvPr id="632" name="Google Shape;632;p53"/>
            <p:cNvCxnSpPr/>
            <p:nvPr/>
          </p:nvCxnSpPr>
          <p:spPr>
            <a:xfrm>
              <a:off x="7651500" y="275700"/>
              <a:ext cx="0" cy="4592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3" name="Google Shape;633;p53"/>
            <p:cNvCxnSpPr/>
            <p:nvPr/>
          </p:nvCxnSpPr>
          <p:spPr>
            <a:xfrm rot="10800000">
              <a:off x="7658700" y="1566725"/>
              <a:ext cx="1209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34" name="Google Shape;634;p53"/>
          <p:cNvSpPr txBox="1"/>
          <p:nvPr>
            <p:ph type="title"/>
          </p:nvPr>
        </p:nvSpPr>
        <p:spPr>
          <a:xfrm>
            <a:off x="534950" y="1629750"/>
            <a:ext cx="3729600" cy="26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</a:t>
            </a:r>
            <a:r>
              <a:rPr baseline="-25000" lang="en" sz="2000"/>
              <a:t>L</a:t>
            </a:r>
            <a:r>
              <a:rPr lang="en" sz="2000"/>
              <a:t>  = 1602.057 Mpc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</a:t>
            </a:r>
            <a:r>
              <a:rPr baseline="-25000" lang="en" sz="2000"/>
              <a:t>s</a:t>
            </a:r>
            <a:r>
              <a:rPr lang="en" sz="2000"/>
              <a:t>  = 1179.631 Mpc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</a:t>
            </a:r>
            <a:r>
              <a:rPr baseline="-25000" lang="en" sz="2000"/>
              <a:t>LS</a:t>
            </a:r>
            <a:r>
              <a:rPr lang="en" sz="2000"/>
              <a:t> = 259.446 Mpc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M(&lt;θ</a:t>
            </a:r>
            <a:r>
              <a:rPr baseline="-25000" lang="en" sz="2000"/>
              <a:t>E</a:t>
            </a:r>
            <a:r>
              <a:rPr lang="en" sz="2000"/>
              <a:t>) = 3.220 * 10</a:t>
            </a:r>
            <a:r>
              <a:rPr baseline="30000" lang="en" sz="2000"/>
              <a:t>11</a:t>
            </a:r>
            <a:r>
              <a:rPr lang="en" sz="2000"/>
              <a:t> M</a:t>
            </a:r>
            <a:r>
              <a:rPr baseline="-25000" lang="en" sz="2000"/>
              <a:t>Sun</a:t>
            </a:r>
            <a:endParaRPr baseline="-2500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</a:t>
            </a:r>
            <a:r>
              <a:rPr baseline="-25000" lang="en" sz="2000"/>
              <a:t>E</a:t>
            </a:r>
            <a:r>
              <a:rPr lang="en" sz="2000"/>
              <a:t> (physical) = 4.66 kpc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35" name="Google Shape;63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675" y="458950"/>
            <a:ext cx="3729600" cy="2237768"/>
          </a:xfrm>
          <a:prstGeom prst="rect">
            <a:avLst/>
          </a:prstGeom>
          <a:noFill/>
          <a:ln>
            <a:noFill/>
          </a:ln>
          <a:effectLst>
            <a:outerShdw blurRad="314325" rotWithShape="0" algn="bl">
              <a:srgbClr val="FFFFFF"/>
            </a:outerShdw>
          </a:effectLst>
        </p:spPr>
      </p:pic>
      <p:pic>
        <p:nvPicPr>
          <p:cNvPr id="636" name="Google Shape;636;p53" title="Screenshot 2025-11-20 at 6.52.58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938" y="3930975"/>
            <a:ext cx="6880748" cy="3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3" title="Screenshot 2025-11-20 at 1.37.50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3005" y="3830854"/>
            <a:ext cx="5904609" cy="6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4"/>
          <p:cNvSpPr txBox="1"/>
          <p:nvPr>
            <p:ph idx="4294967295" type="ctrTitle"/>
          </p:nvPr>
        </p:nvSpPr>
        <p:spPr>
          <a:xfrm>
            <a:off x="1607400" y="2140950"/>
            <a:ext cx="59292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lose enough!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5"/>
          <p:cNvSpPr txBox="1"/>
          <p:nvPr>
            <p:ph type="ctrTitle"/>
          </p:nvPr>
        </p:nvSpPr>
        <p:spPr>
          <a:xfrm>
            <a:off x="2263875" y="2229700"/>
            <a:ext cx="61668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648" name="Google Shape;648;p55"/>
          <p:cNvSpPr txBox="1"/>
          <p:nvPr>
            <p:ph idx="2" type="title"/>
          </p:nvPr>
        </p:nvSpPr>
        <p:spPr>
          <a:xfrm>
            <a:off x="2263875" y="1188337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649" name="Google Shape;649;p55"/>
          <p:cNvGrpSpPr/>
          <p:nvPr/>
        </p:nvGrpSpPr>
        <p:grpSpPr>
          <a:xfrm>
            <a:off x="682833" y="723100"/>
            <a:ext cx="415917" cy="1437095"/>
            <a:chOff x="682833" y="723100"/>
            <a:chExt cx="415917" cy="1437095"/>
          </a:xfrm>
        </p:grpSpPr>
        <p:grpSp>
          <p:nvGrpSpPr>
            <p:cNvPr id="650" name="Google Shape;650;p55"/>
            <p:cNvGrpSpPr/>
            <p:nvPr/>
          </p:nvGrpSpPr>
          <p:grpSpPr>
            <a:xfrm flipH="1">
              <a:off x="682833" y="723100"/>
              <a:ext cx="415917" cy="440667"/>
              <a:chOff x="8052650" y="691225"/>
              <a:chExt cx="415917" cy="440667"/>
            </a:xfrm>
          </p:grpSpPr>
          <p:sp>
            <p:nvSpPr>
              <p:cNvPr id="651" name="Google Shape;651;p55"/>
              <p:cNvSpPr/>
              <p:nvPr/>
            </p:nvSpPr>
            <p:spPr>
              <a:xfrm>
                <a:off x="8052650" y="691225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55"/>
              <p:cNvSpPr/>
              <p:nvPr/>
            </p:nvSpPr>
            <p:spPr>
              <a:xfrm>
                <a:off x="8234058" y="691225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55"/>
              <p:cNvSpPr/>
              <p:nvPr/>
            </p:nvSpPr>
            <p:spPr>
              <a:xfrm>
                <a:off x="8415467" y="691225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55"/>
              <p:cNvSpPr/>
              <p:nvPr/>
            </p:nvSpPr>
            <p:spPr>
              <a:xfrm>
                <a:off x="8052650" y="885009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55"/>
              <p:cNvSpPr/>
              <p:nvPr/>
            </p:nvSpPr>
            <p:spPr>
              <a:xfrm>
                <a:off x="8234058" y="885009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55"/>
              <p:cNvSpPr/>
              <p:nvPr/>
            </p:nvSpPr>
            <p:spPr>
              <a:xfrm>
                <a:off x="8415467" y="885009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55"/>
              <p:cNvSpPr/>
              <p:nvPr/>
            </p:nvSpPr>
            <p:spPr>
              <a:xfrm>
                <a:off x="8052650" y="1078792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55"/>
              <p:cNvSpPr/>
              <p:nvPr/>
            </p:nvSpPr>
            <p:spPr>
              <a:xfrm>
                <a:off x="8234058" y="1078792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55"/>
              <p:cNvSpPr/>
              <p:nvPr/>
            </p:nvSpPr>
            <p:spPr>
              <a:xfrm>
                <a:off x="8415467" y="1078792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0" name="Google Shape;660;p55"/>
            <p:cNvGrpSpPr/>
            <p:nvPr/>
          </p:nvGrpSpPr>
          <p:grpSpPr>
            <a:xfrm flipH="1">
              <a:off x="682833" y="1318211"/>
              <a:ext cx="415917" cy="440667"/>
              <a:chOff x="8052650" y="691225"/>
              <a:chExt cx="415917" cy="440667"/>
            </a:xfrm>
          </p:grpSpPr>
          <p:sp>
            <p:nvSpPr>
              <p:cNvPr id="661" name="Google Shape;661;p55"/>
              <p:cNvSpPr/>
              <p:nvPr/>
            </p:nvSpPr>
            <p:spPr>
              <a:xfrm>
                <a:off x="8052650" y="691225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55"/>
              <p:cNvSpPr/>
              <p:nvPr/>
            </p:nvSpPr>
            <p:spPr>
              <a:xfrm>
                <a:off x="8234058" y="691225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55"/>
              <p:cNvSpPr/>
              <p:nvPr/>
            </p:nvSpPr>
            <p:spPr>
              <a:xfrm>
                <a:off x="8415467" y="691225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55"/>
              <p:cNvSpPr/>
              <p:nvPr/>
            </p:nvSpPr>
            <p:spPr>
              <a:xfrm>
                <a:off x="8052650" y="885009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55"/>
              <p:cNvSpPr/>
              <p:nvPr/>
            </p:nvSpPr>
            <p:spPr>
              <a:xfrm>
                <a:off x="8234058" y="885009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55"/>
              <p:cNvSpPr/>
              <p:nvPr/>
            </p:nvSpPr>
            <p:spPr>
              <a:xfrm>
                <a:off x="8415467" y="885009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55"/>
              <p:cNvSpPr/>
              <p:nvPr/>
            </p:nvSpPr>
            <p:spPr>
              <a:xfrm>
                <a:off x="8052650" y="1078792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55"/>
              <p:cNvSpPr/>
              <p:nvPr/>
            </p:nvSpPr>
            <p:spPr>
              <a:xfrm>
                <a:off x="8234058" y="1078792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55"/>
              <p:cNvSpPr/>
              <p:nvPr/>
            </p:nvSpPr>
            <p:spPr>
              <a:xfrm>
                <a:off x="8415467" y="1078792"/>
                <a:ext cx="53100" cy="53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0" name="Google Shape;670;p55"/>
            <p:cNvSpPr/>
            <p:nvPr/>
          </p:nvSpPr>
          <p:spPr>
            <a:xfrm flipH="1">
              <a:off x="1045650" y="1913311"/>
              <a:ext cx="53100" cy="53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5"/>
            <p:cNvSpPr/>
            <p:nvPr/>
          </p:nvSpPr>
          <p:spPr>
            <a:xfrm flipH="1">
              <a:off x="864242" y="1913311"/>
              <a:ext cx="53100" cy="53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5"/>
            <p:cNvSpPr/>
            <p:nvPr/>
          </p:nvSpPr>
          <p:spPr>
            <a:xfrm flipH="1">
              <a:off x="682833" y="1913311"/>
              <a:ext cx="53100" cy="53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5"/>
            <p:cNvSpPr/>
            <p:nvPr/>
          </p:nvSpPr>
          <p:spPr>
            <a:xfrm flipH="1">
              <a:off x="1045650" y="2107095"/>
              <a:ext cx="53100" cy="53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5"/>
            <p:cNvSpPr/>
            <p:nvPr/>
          </p:nvSpPr>
          <p:spPr>
            <a:xfrm flipH="1">
              <a:off x="864242" y="2107095"/>
              <a:ext cx="53100" cy="53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5"/>
            <p:cNvSpPr/>
            <p:nvPr/>
          </p:nvSpPr>
          <p:spPr>
            <a:xfrm flipH="1">
              <a:off x="682833" y="2107095"/>
              <a:ext cx="53100" cy="53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55"/>
          <p:cNvGrpSpPr/>
          <p:nvPr/>
        </p:nvGrpSpPr>
        <p:grpSpPr>
          <a:xfrm flipH="1">
            <a:off x="583380" y="2966178"/>
            <a:ext cx="614800" cy="600066"/>
            <a:chOff x="7828465" y="2769949"/>
            <a:chExt cx="878787" cy="857727"/>
          </a:xfrm>
        </p:grpSpPr>
        <p:grpSp>
          <p:nvGrpSpPr>
            <p:cNvPr id="677" name="Google Shape;677;p55"/>
            <p:cNvGrpSpPr/>
            <p:nvPr/>
          </p:nvGrpSpPr>
          <p:grpSpPr>
            <a:xfrm>
              <a:off x="7926175" y="2877425"/>
              <a:ext cx="683100" cy="643800"/>
              <a:chOff x="7926175" y="2877425"/>
              <a:chExt cx="683100" cy="643800"/>
            </a:xfrm>
          </p:grpSpPr>
          <p:cxnSp>
            <p:nvCxnSpPr>
              <p:cNvPr id="678" name="Google Shape;678;p55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9" name="Google Shape;679;p55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0" name="Google Shape;680;p55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1" name="Google Shape;681;p55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82" name="Google Shape;682;p55"/>
            <p:cNvGrpSpPr/>
            <p:nvPr/>
          </p:nvGrpSpPr>
          <p:grpSpPr>
            <a:xfrm rot="1363882">
              <a:off x="7926319" y="2876921"/>
              <a:ext cx="683080" cy="643781"/>
              <a:chOff x="7926175" y="2877425"/>
              <a:chExt cx="683100" cy="643800"/>
            </a:xfrm>
          </p:grpSpPr>
          <p:cxnSp>
            <p:nvCxnSpPr>
              <p:cNvPr id="683" name="Google Shape;683;p55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4" name="Google Shape;684;p55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5" name="Google Shape;685;p55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6" name="Google Shape;686;p55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87" name="Google Shape;687;p55"/>
          <p:cNvGrpSpPr/>
          <p:nvPr/>
        </p:nvGrpSpPr>
        <p:grpSpPr>
          <a:xfrm flipH="1">
            <a:off x="583380" y="3837436"/>
            <a:ext cx="614800" cy="600066"/>
            <a:chOff x="7828465" y="2769949"/>
            <a:chExt cx="878787" cy="857727"/>
          </a:xfrm>
        </p:grpSpPr>
        <p:grpSp>
          <p:nvGrpSpPr>
            <p:cNvPr id="688" name="Google Shape;688;p55"/>
            <p:cNvGrpSpPr/>
            <p:nvPr/>
          </p:nvGrpSpPr>
          <p:grpSpPr>
            <a:xfrm>
              <a:off x="7926175" y="2877425"/>
              <a:ext cx="683100" cy="643800"/>
              <a:chOff x="7926175" y="2877425"/>
              <a:chExt cx="683100" cy="643800"/>
            </a:xfrm>
          </p:grpSpPr>
          <p:cxnSp>
            <p:nvCxnSpPr>
              <p:cNvPr id="689" name="Google Shape;689;p55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0" name="Google Shape;690;p55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1" name="Google Shape;691;p55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2" name="Google Shape;692;p55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93" name="Google Shape;693;p55"/>
            <p:cNvGrpSpPr/>
            <p:nvPr/>
          </p:nvGrpSpPr>
          <p:grpSpPr>
            <a:xfrm rot="1363882">
              <a:off x="7926319" y="2876921"/>
              <a:ext cx="683080" cy="643781"/>
              <a:chOff x="7926175" y="2877425"/>
              <a:chExt cx="683100" cy="643800"/>
            </a:xfrm>
          </p:grpSpPr>
          <p:cxnSp>
            <p:nvCxnSpPr>
              <p:cNvPr id="694" name="Google Shape;694;p55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5" name="Google Shape;695;p55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6" name="Google Shape;696;p55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7" name="Google Shape;697;p55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98" name="Google Shape;698;p55"/>
          <p:cNvGrpSpPr/>
          <p:nvPr/>
        </p:nvGrpSpPr>
        <p:grpSpPr>
          <a:xfrm>
            <a:off x="283100" y="275700"/>
            <a:ext cx="1216800" cy="4592100"/>
            <a:chOff x="283100" y="275700"/>
            <a:chExt cx="1216800" cy="4592100"/>
          </a:xfrm>
        </p:grpSpPr>
        <p:cxnSp>
          <p:nvCxnSpPr>
            <p:cNvPr id="699" name="Google Shape;699;p55"/>
            <p:cNvCxnSpPr/>
            <p:nvPr/>
          </p:nvCxnSpPr>
          <p:spPr>
            <a:xfrm>
              <a:off x="1499900" y="275700"/>
              <a:ext cx="0" cy="4592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0" name="Google Shape;700;p55"/>
            <p:cNvCxnSpPr/>
            <p:nvPr/>
          </p:nvCxnSpPr>
          <p:spPr>
            <a:xfrm>
              <a:off x="283100" y="2571750"/>
              <a:ext cx="1209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6"/>
          <p:cNvSpPr txBox="1"/>
          <p:nvPr>
            <p:ph idx="4294967295" type="subTitle"/>
          </p:nvPr>
        </p:nvSpPr>
        <p:spPr>
          <a:xfrm>
            <a:off x="719875" y="2037150"/>
            <a:ext cx="4197900" cy="21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Photometric Redshift fitting is HARD.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Science can be overturned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Gravitational lensing is cool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may have been overkill and we should have asked for more time</a:t>
            </a:r>
            <a:endParaRPr/>
          </a:p>
        </p:txBody>
      </p:sp>
      <p:sp>
        <p:nvSpPr>
          <p:cNvPr id="706" name="Google Shape;706;p56"/>
          <p:cNvSpPr txBox="1"/>
          <p:nvPr>
            <p:ph type="ctrTitle"/>
          </p:nvPr>
        </p:nvSpPr>
        <p:spPr>
          <a:xfrm>
            <a:off x="713225" y="906750"/>
            <a:ext cx="3499500" cy="9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Conclusions</a:t>
            </a:r>
            <a:endParaRPr sz="4200"/>
          </a:p>
        </p:txBody>
      </p:sp>
      <p:pic>
        <p:nvPicPr>
          <p:cNvPr id="707" name="Google Shape;707;p56"/>
          <p:cNvPicPr preferRelativeResize="0"/>
          <p:nvPr/>
        </p:nvPicPr>
        <p:blipFill rotWithShape="1">
          <a:blip r:embed="rId3">
            <a:alphaModFix/>
          </a:blip>
          <a:srcRect b="0" l="0" r="2714" t="0"/>
          <a:stretch/>
        </p:blipFill>
        <p:spPr>
          <a:xfrm rot="5954355">
            <a:off x="4097350" y="1312232"/>
            <a:ext cx="3232999" cy="22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56" title="Screenshot 2025-11-20 at 6.58.13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0398" y="1072512"/>
            <a:ext cx="1946300" cy="356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150" y="3626250"/>
            <a:ext cx="1095800" cy="10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951" y="3488625"/>
            <a:ext cx="1485751" cy="12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7"/>
          <p:cNvSpPr txBox="1"/>
          <p:nvPr/>
        </p:nvSpPr>
        <p:spPr>
          <a:xfrm>
            <a:off x="365850" y="318538"/>
            <a:ext cx="485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Check out the project code here:</a:t>
            </a:r>
            <a:endParaRPr sz="22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16" name="Google Shape;71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625" y="901025"/>
            <a:ext cx="3295650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57"/>
          <p:cNvSpPr txBox="1"/>
          <p:nvPr/>
        </p:nvSpPr>
        <p:spPr>
          <a:xfrm>
            <a:off x="2491650" y="4292716"/>
            <a:ext cx="60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4A86E8"/>
                </a:solidFill>
                <a:latin typeface="Inter Tight"/>
                <a:ea typeface="Inter Tight"/>
                <a:cs typeface="Inter Tight"/>
                <a:sym typeface="Inter T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1600">
              <a:solidFill>
                <a:srgbClr val="4A86E8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18" name="Google Shape;718;p57"/>
          <p:cNvSpPr txBox="1"/>
          <p:nvPr/>
        </p:nvSpPr>
        <p:spPr>
          <a:xfrm>
            <a:off x="4353550" y="318550"/>
            <a:ext cx="485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Citations Page:</a:t>
            </a:r>
            <a:endParaRPr sz="22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19" name="Google Shape;719;p57"/>
          <p:cNvSpPr txBox="1"/>
          <p:nvPr/>
        </p:nvSpPr>
        <p:spPr>
          <a:xfrm>
            <a:off x="6479350" y="4292729"/>
            <a:ext cx="60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4A86E8"/>
                </a:solidFill>
                <a:latin typeface="Inter Tight"/>
                <a:ea typeface="Inter Tight"/>
                <a:cs typeface="Inter Tight"/>
                <a:sym typeface="Inter T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1600">
              <a:solidFill>
                <a:srgbClr val="4A86E8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20" name="Google Shape;720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2125" y="936188"/>
            <a:ext cx="3258049" cy="3196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8"/>
          <p:cNvSpPr txBox="1"/>
          <p:nvPr>
            <p:ph idx="4294967295" type="subTitle"/>
          </p:nvPr>
        </p:nvSpPr>
        <p:spPr>
          <a:xfrm>
            <a:off x="719875" y="2037150"/>
            <a:ext cx="4197900" cy="21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Questions?</a:t>
            </a:r>
            <a:endParaRPr sz="3200"/>
          </a:p>
        </p:txBody>
      </p:sp>
      <p:sp>
        <p:nvSpPr>
          <p:cNvPr id="726" name="Google Shape;726;p58"/>
          <p:cNvSpPr txBox="1"/>
          <p:nvPr>
            <p:ph type="ctrTitle"/>
          </p:nvPr>
        </p:nvSpPr>
        <p:spPr>
          <a:xfrm>
            <a:off x="713225" y="906750"/>
            <a:ext cx="3499500" cy="9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Thank you!</a:t>
            </a:r>
            <a:endParaRPr sz="4200"/>
          </a:p>
        </p:txBody>
      </p:sp>
      <p:pic>
        <p:nvPicPr>
          <p:cNvPr id="727" name="Google Shape;72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149" y="274150"/>
            <a:ext cx="4490301" cy="45815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ctrTitle"/>
          </p:nvPr>
        </p:nvSpPr>
        <p:spPr>
          <a:xfrm>
            <a:off x="1180300" y="2229700"/>
            <a:ext cx="53955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Einstein Rings</a:t>
            </a:r>
            <a:endParaRPr/>
          </a:p>
        </p:txBody>
      </p:sp>
      <p:sp>
        <p:nvSpPr>
          <p:cNvPr id="274" name="Google Shape;274;p34"/>
          <p:cNvSpPr txBox="1"/>
          <p:nvPr>
            <p:ph idx="2" type="title"/>
          </p:nvPr>
        </p:nvSpPr>
        <p:spPr>
          <a:xfrm>
            <a:off x="1180300" y="1188331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5" name="Google Shape;275;p34"/>
          <p:cNvSpPr/>
          <p:nvPr/>
        </p:nvSpPr>
        <p:spPr>
          <a:xfrm flipH="1" rot="10800000">
            <a:off x="8086200" y="4052250"/>
            <a:ext cx="340200" cy="340200"/>
          </a:xfrm>
          <a:prstGeom prst="star4">
            <a:avLst>
              <a:gd fmla="val 17073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6" name="Google Shape;276;p34"/>
          <p:cNvGrpSpPr/>
          <p:nvPr/>
        </p:nvGrpSpPr>
        <p:grpSpPr>
          <a:xfrm flipH="1" rot="10800000">
            <a:off x="7953220" y="2573599"/>
            <a:ext cx="614800" cy="600066"/>
            <a:chOff x="7828465" y="2769949"/>
            <a:chExt cx="878787" cy="857727"/>
          </a:xfrm>
        </p:grpSpPr>
        <p:grpSp>
          <p:nvGrpSpPr>
            <p:cNvPr id="277" name="Google Shape;277;p34"/>
            <p:cNvGrpSpPr/>
            <p:nvPr/>
          </p:nvGrpSpPr>
          <p:grpSpPr>
            <a:xfrm>
              <a:off x="7926175" y="2877425"/>
              <a:ext cx="683100" cy="643800"/>
              <a:chOff x="7926175" y="2877425"/>
              <a:chExt cx="683100" cy="643800"/>
            </a:xfrm>
          </p:grpSpPr>
          <p:cxnSp>
            <p:nvCxnSpPr>
              <p:cNvPr id="278" name="Google Shape;278;p34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9" name="Google Shape;279;p34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0" name="Google Shape;280;p34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1" name="Google Shape;281;p34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82" name="Google Shape;282;p34"/>
            <p:cNvGrpSpPr/>
            <p:nvPr/>
          </p:nvGrpSpPr>
          <p:grpSpPr>
            <a:xfrm rot="1363882">
              <a:off x="7926319" y="2876921"/>
              <a:ext cx="683080" cy="643781"/>
              <a:chOff x="7926175" y="2877425"/>
              <a:chExt cx="683100" cy="643800"/>
            </a:xfrm>
          </p:grpSpPr>
          <p:cxnSp>
            <p:nvCxnSpPr>
              <p:cNvPr id="283" name="Google Shape;283;p34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4" name="Google Shape;284;p34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5" name="Google Shape;285;p34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6" name="Google Shape;286;p34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87" name="Google Shape;287;p34"/>
          <p:cNvGrpSpPr/>
          <p:nvPr/>
        </p:nvGrpSpPr>
        <p:grpSpPr>
          <a:xfrm flipH="1" rot="10800000">
            <a:off x="7953220" y="1626142"/>
            <a:ext cx="614800" cy="600066"/>
            <a:chOff x="7828465" y="2769949"/>
            <a:chExt cx="878787" cy="857727"/>
          </a:xfrm>
        </p:grpSpPr>
        <p:grpSp>
          <p:nvGrpSpPr>
            <p:cNvPr id="288" name="Google Shape;288;p34"/>
            <p:cNvGrpSpPr/>
            <p:nvPr/>
          </p:nvGrpSpPr>
          <p:grpSpPr>
            <a:xfrm>
              <a:off x="7926175" y="2877425"/>
              <a:ext cx="683100" cy="643800"/>
              <a:chOff x="7926175" y="2877425"/>
              <a:chExt cx="683100" cy="643800"/>
            </a:xfrm>
          </p:grpSpPr>
          <p:cxnSp>
            <p:nvCxnSpPr>
              <p:cNvPr id="289" name="Google Shape;289;p34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0" name="Google Shape;290;p34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1" name="Google Shape;291;p34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2" name="Google Shape;292;p34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93" name="Google Shape;293;p34"/>
            <p:cNvGrpSpPr/>
            <p:nvPr/>
          </p:nvGrpSpPr>
          <p:grpSpPr>
            <a:xfrm rot="1363882">
              <a:off x="7926319" y="2876921"/>
              <a:ext cx="683080" cy="643781"/>
              <a:chOff x="7926175" y="2877425"/>
              <a:chExt cx="683100" cy="643800"/>
            </a:xfrm>
          </p:grpSpPr>
          <p:cxnSp>
            <p:nvCxnSpPr>
              <p:cNvPr id="294" name="Google Shape;294;p34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5" name="Google Shape;295;p34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6" name="Google Shape;296;p34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7" name="Google Shape;297;p34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98" name="Google Shape;298;p34"/>
          <p:cNvGrpSpPr/>
          <p:nvPr/>
        </p:nvGrpSpPr>
        <p:grpSpPr>
          <a:xfrm flipH="1" rot="10800000">
            <a:off x="7953220" y="678683"/>
            <a:ext cx="614800" cy="600066"/>
            <a:chOff x="7828465" y="2769949"/>
            <a:chExt cx="878787" cy="857727"/>
          </a:xfrm>
        </p:grpSpPr>
        <p:grpSp>
          <p:nvGrpSpPr>
            <p:cNvPr id="299" name="Google Shape;299;p34"/>
            <p:cNvGrpSpPr/>
            <p:nvPr/>
          </p:nvGrpSpPr>
          <p:grpSpPr>
            <a:xfrm>
              <a:off x="7926175" y="2877425"/>
              <a:ext cx="683100" cy="643800"/>
              <a:chOff x="7926175" y="2877425"/>
              <a:chExt cx="683100" cy="643800"/>
            </a:xfrm>
          </p:grpSpPr>
          <p:cxnSp>
            <p:nvCxnSpPr>
              <p:cNvPr id="300" name="Google Shape;300;p34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1" name="Google Shape;301;p34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2" name="Google Shape;302;p34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3" name="Google Shape;303;p34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04" name="Google Shape;304;p34"/>
            <p:cNvGrpSpPr/>
            <p:nvPr/>
          </p:nvGrpSpPr>
          <p:grpSpPr>
            <a:xfrm rot="1363882">
              <a:off x="7926319" y="2876921"/>
              <a:ext cx="683080" cy="643781"/>
              <a:chOff x="7926175" y="2877425"/>
              <a:chExt cx="683100" cy="643800"/>
            </a:xfrm>
          </p:grpSpPr>
          <p:cxnSp>
            <p:nvCxnSpPr>
              <p:cNvPr id="305" name="Google Shape;305;p34"/>
              <p:cNvCxnSpPr/>
              <p:nvPr/>
            </p:nvCxnSpPr>
            <p:spPr>
              <a:xfrm>
                <a:off x="8267725" y="2877425"/>
                <a:ext cx="0" cy="64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6" name="Google Shape;306;p34"/>
              <p:cNvCxnSpPr/>
              <p:nvPr/>
            </p:nvCxnSpPr>
            <p:spPr>
              <a:xfrm>
                <a:off x="7926175" y="3199325"/>
                <a:ext cx="683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7" name="Google Shape;307;p34"/>
              <p:cNvCxnSpPr/>
              <p:nvPr/>
            </p:nvCxnSpPr>
            <p:spPr>
              <a:xfrm>
                <a:off x="8267793" y="2877453"/>
                <a:ext cx="0" cy="64360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8" name="Google Shape;308;p34"/>
              <p:cNvCxnSpPr/>
              <p:nvPr/>
            </p:nvCxnSpPr>
            <p:spPr>
              <a:xfrm rot="2700000">
                <a:off x="7926180" y="3199313"/>
                <a:ext cx="683065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09" name="Google Shape;309;p34"/>
          <p:cNvGrpSpPr/>
          <p:nvPr/>
        </p:nvGrpSpPr>
        <p:grpSpPr>
          <a:xfrm>
            <a:off x="7651500" y="275700"/>
            <a:ext cx="1216800" cy="4592100"/>
            <a:chOff x="7651500" y="275700"/>
            <a:chExt cx="1216800" cy="4592100"/>
          </a:xfrm>
        </p:grpSpPr>
        <p:cxnSp>
          <p:nvCxnSpPr>
            <p:cNvPr id="310" name="Google Shape;310;p34"/>
            <p:cNvCxnSpPr/>
            <p:nvPr/>
          </p:nvCxnSpPr>
          <p:spPr>
            <a:xfrm rot="10800000">
              <a:off x="7651500" y="275700"/>
              <a:ext cx="0" cy="4592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1" name="Google Shape;311;p34"/>
            <p:cNvCxnSpPr/>
            <p:nvPr/>
          </p:nvCxnSpPr>
          <p:spPr>
            <a:xfrm rot="10800000">
              <a:off x="7658700" y="3576775"/>
              <a:ext cx="12096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 txBox="1"/>
          <p:nvPr>
            <p:ph idx="1" type="subTitle"/>
          </p:nvPr>
        </p:nvSpPr>
        <p:spPr>
          <a:xfrm>
            <a:off x="444400" y="1827147"/>
            <a:ext cx="3499500" cy="14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Definition: </a:t>
            </a:r>
            <a:r>
              <a:rPr lang="en"/>
              <a:t>the bending of light due to spacetime curvature around a mass, causing background objects to appear magnified, distorted, or multiplied.</a:t>
            </a:r>
            <a:endParaRPr/>
          </a:p>
        </p:txBody>
      </p:sp>
      <p:sp>
        <p:nvSpPr>
          <p:cNvPr id="317" name="Google Shape;317;p35"/>
          <p:cNvSpPr txBox="1"/>
          <p:nvPr>
            <p:ph type="ctrTitle"/>
          </p:nvPr>
        </p:nvSpPr>
        <p:spPr>
          <a:xfrm>
            <a:off x="713225" y="906750"/>
            <a:ext cx="3499500" cy="9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Gravitational Lensing</a:t>
            </a:r>
            <a:endParaRPr/>
          </a:p>
        </p:txBody>
      </p:sp>
      <p:pic>
        <p:nvPicPr>
          <p:cNvPr id="318" name="Google Shape;3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298" y="400375"/>
            <a:ext cx="4619828" cy="2598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5" title="Screenshot 2025-11-20 at 9.12.30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00" y="3590710"/>
            <a:ext cx="1615042" cy="9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 title="Screenshot 2025-11-20 at 9.12.45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3800" y="3733398"/>
            <a:ext cx="1917400" cy="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5" title="Screenshot 2025-11-20 at 9.12.56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5558" y="3553348"/>
            <a:ext cx="2272589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 title="Screenshot 2025-11-20 at 9.24.39 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4322" y="2821839"/>
            <a:ext cx="2062756" cy="1839673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 txBox="1"/>
          <p:nvPr>
            <p:ph idx="1" type="subTitle"/>
          </p:nvPr>
        </p:nvSpPr>
        <p:spPr>
          <a:xfrm>
            <a:off x="444334" y="4492423"/>
            <a:ext cx="16152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Deflection Angle</a:t>
            </a:r>
            <a:endParaRPr/>
          </a:p>
        </p:txBody>
      </p:sp>
      <p:sp>
        <p:nvSpPr>
          <p:cNvPr id="324" name="Google Shape;324;p35"/>
          <p:cNvSpPr txBox="1"/>
          <p:nvPr>
            <p:ph idx="1" type="subTitle"/>
          </p:nvPr>
        </p:nvSpPr>
        <p:spPr>
          <a:xfrm>
            <a:off x="2374934" y="4368445"/>
            <a:ext cx="16152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Lens Equation</a:t>
            </a:r>
            <a:endParaRPr/>
          </a:p>
        </p:txBody>
      </p:sp>
      <p:sp>
        <p:nvSpPr>
          <p:cNvPr id="325" name="Google Shape;325;p35"/>
          <p:cNvSpPr txBox="1"/>
          <p:nvPr>
            <p:ph idx="1" type="subTitle"/>
          </p:nvPr>
        </p:nvSpPr>
        <p:spPr>
          <a:xfrm>
            <a:off x="4634246" y="4492427"/>
            <a:ext cx="16152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Einstein Radius</a:t>
            </a:r>
            <a:endParaRPr/>
          </a:p>
        </p:txBody>
      </p:sp>
      <p:sp>
        <p:nvSpPr>
          <p:cNvPr id="326" name="Google Shape;326;p35"/>
          <p:cNvSpPr/>
          <p:nvPr/>
        </p:nvSpPr>
        <p:spPr>
          <a:xfrm>
            <a:off x="3979350" y="3205150"/>
            <a:ext cx="2925000" cy="1770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27" name="Google Shape;327;p35"/>
          <p:cNvSpPr txBox="1"/>
          <p:nvPr>
            <p:ph idx="1" type="subTitle"/>
          </p:nvPr>
        </p:nvSpPr>
        <p:spPr>
          <a:xfrm>
            <a:off x="8407300" y="302135"/>
            <a:ext cx="4266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[1]</a:t>
            </a:r>
            <a:endParaRPr sz="1800"/>
          </a:p>
        </p:txBody>
      </p:sp>
      <p:sp>
        <p:nvSpPr>
          <p:cNvPr id="328" name="Google Shape;328;p35"/>
          <p:cNvSpPr txBox="1"/>
          <p:nvPr/>
        </p:nvSpPr>
        <p:spPr>
          <a:xfrm>
            <a:off x="4372850" y="2489475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lt1"/>
                </a:solidFill>
              </a:rPr>
              <a:t>https://science.nasa.gov/universe/black-hole-week/</a:t>
            </a:r>
            <a:endParaRPr sz="600" u="sng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6"/>
          <p:cNvPicPr preferRelativeResize="0"/>
          <p:nvPr/>
        </p:nvPicPr>
        <p:blipFill rotWithShape="1">
          <a:blip r:embed="rId3">
            <a:alphaModFix/>
          </a:blip>
          <a:srcRect b="30663" l="41705" r="46519" t="41075"/>
          <a:stretch/>
        </p:blipFill>
        <p:spPr>
          <a:xfrm>
            <a:off x="3845375" y="3183540"/>
            <a:ext cx="521551" cy="827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6" title="Screenshot 2025-11-20 at 9.12.56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5708" y="498915"/>
            <a:ext cx="2272589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6" title="Screenshot 2025-11-20 at 9.24.39 AM.png"/>
          <p:cNvPicPr preferRelativeResize="0"/>
          <p:nvPr/>
        </p:nvPicPr>
        <p:blipFill rotWithShape="1">
          <a:blip r:embed="rId5">
            <a:alphaModFix/>
          </a:blip>
          <a:srcRect b="1762" l="0" r="0" t="61431"/>
          <a:stretch/>
        </p:blipFill>
        <p:spPr>
          <a:xfrm>
            <a:off x="3435700" y="1569525"/>
            <a:ext cx="2272600" cy="77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0125" y="3348425"/>
            <a:ext cx="1227450" cy="61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36"/>
          <p:cNvCxnSpPr/>
          <p:nvPr/>
        </p:nvCxnSpPr>
        <p:spPr>
          <a:xfrm flipH="1" rot="10800000">
            <a:off x="2297200" y="3168000"/>
            <a:ext cx="1737300" cy="26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36"/>
          <p:cNvCxnSpPr/>
          <p:nvPr/>
        </p:nvCxnSpPr>
        <p:spPr>
          <a:xfrm>
            <a:off x="2287875" y="3783850"/>
            <a:ext cx="1746600" cy="25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36"/>
          <p:cNvCxnSpPr>
            <a:endCxn id="340" idx="0"/>
          </p:cNvCxnSpPr>
          <p:nvPr/>
        </p:nvCxnSpPr>
        <p:spPr>
          <a:xfrm>
            <a:off x="4114725" y="3166326"/>
            <a:ext cx="1725600" cy="180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36"/>
          <p:cNvCxnSpPr>
            <a:endCxn id="340" idx="4"/>
          </p:cNvCxnSpPr>
          <p:nvPr/>
        </p:nvCxnSpPr>
        <p:spPr>
          <a:xfrm flipH="1" rot="10800000">
            <a:off x="4123725" y="3818226"/>
            <a:ext cx="1716600" cy="211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2" name="Google Shape;342;p36"/>
          <p:cNvPicPr preferRelativeResize="0"/>
          <p:nvPr/>
        </p:nvPicPr>
        <p:blipFill rotWithShape="1">
          <a:blip r:embed="rId3">
            <a:alphaModFix/>
          </a:blip>
          <a:srcRect b="20914" l="32741" r="37817" t="25307"/>
          <a:stretch/>
        </p:blipFill>
        <p:spPr>
          <a:xfrm>
            <a:off x="7265974" y="2947163"/>
            <a:ext cx="967612" cy="116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6"/>
          <p:cNvSpPr/>
          <p:nvPr/>
        </p:nvSpPr>
        <p:spPr>
          <a:xfrm>
            <a:off x="2876175" y="3382310"/>
            <a:ext cx="123175" cy="429550"/>
          </a:xfrm>
          <a:custGeom>
            <a:rect b="b" l="l" r="r" t="t"/>
            <a:pathLst>
              <a:path extrusionOk="0" h="17182" w="4927">
                <a:moveTo>
                  <a:pt x="0" y="0"/>
                </a:moveTo>
                <a:cubicBezTo>
                  <a:pt x="5578" y="1393"/>
                  <a:pt x="6637" y="14614"/>
                  <a:pt x="1494" y="17182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44" name="Google Shape;344;p36" title="Screenshot 2025-11-20 at 9.24.39 AM.png"/>
          <p:cNvPicPr preferRelativeResize="0"/>
          <p:nvPr/>
        </p:nvPicPr>
        <p:blipFill rotWithShape="1">
          <a:blip r:embed="rId5">
            <a:alphaModFix/>
          </a:blip>
          <a:srcRect b="29383" l="3994" r="89406" t="62722"/>
          <a:stretch/>
        </p:blipFill>
        <p:spPr>
          <a:xfrm>
            <a:off x="3081600" y="3410728"/>
            <a:ext cx="387025" cy="42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0549" y="3298959"/>
            <a:ext cx="878350" cy="548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/>
          <p:nvPr>
            <p:ph idx="1" type="subTitle"/>
          </p:nvPr>
        </p:nvSpPr>
        <p:spPr>
          <a:xfrm>
            <a:off x="713225" y="1173925"/>
            <a:ext cx="7583700" cy="3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Eddington Experiment:</a:t>
            </a:r>
            <a:endParaRPr b="1" sz="10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lang="en" sz="1000"/>
              <a:t>Goal: </a:t>
            </a:r>
            <a:r>
              <a:rPr lang="en" sz="1000"/>
              <a:t>test Einstein’s General Relativity by measuring how much starlight bends near the Sun.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000"/>
              <a:t>Method: </a:t>
            </a:r>
            <a:r>
              <a:rPr lang="en" sz="1000"/>
              <a:t>photograph stars during a total solar eclipse, when the Sun’s light is blocked.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000"/>
              <a:t>Eddington led two expeditions to observe the eclipse:</a:t>
            </a:r>
            <a:endParaRPr b="1" sz="10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/>
              <a:t>Principe Island (off Africa)</a:t>
            </a:r>
            <a:endParaRPr b="1" sz="10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/>
              <a:t>Sobral, Brazil</a:t>
            </a:r>
            <a:endParaRPr b="1" sz="10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000"/>
              <a:t>During the eclipse, starlight passing near the Sun’s edge was measured and compared to their normal positions at night.</a:t>
            </a:r>
            <a:endParaRPr sz="10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Newtonian gravity → 0.87 arcseconds of deflection</a:t>
            </a:r>
            <a:endParaRPr sz="10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Einstein’s GR → 1.75 arcseconds</a:t>
            </a:r>
            <a:endParaRPr sz="10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/>
              <a:t>Observed deflection matched Einstein’s prediction, not Newton’s.</a:t>
            </a:r>
            <a:endParaRPr b="1" sz="10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lang="en" sz="1000"/>
              <a:t>Result: </a:t>
            </a:r>
            <a:r>
              <a:rPr lang="en" sz="1000"/>
              <a:t>first major experimental confirmation of General Relativity.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351" name="Google Shape;351;p37"/>
          <p:cNvSpPr txBox="1"/>
          <p:nvPr>
            <p:ph type="ctrTitle"/>
          </p:nvPr>
        </p:nvSpPr>
        <p:spPr>
          <a:xfrm>
            <a:off x="666550" y="253525"/>
            <a:ext cx="8300100" cy="9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History (Proving GR)</a:t>
            </a:r>
            <a:endParaRPr/>
          </a:p>
        </p:txBody>
      </p:sp>
      <p:sp>
        <p:nvSpPr>
          <p:cNvPr id="352" name="Google Shape;352;p37"/>
          <p:cNvSpPr txBox="1"/>
          <p:nvPr>
            <p:ph idx="1" type="subTitle"/>
          </p:nvPr>
        </p:nvSpPr>
        <p:spPr>
          <a:xfrm>
            <a:off x="8372788" y="302125"/>
            <a:ext cx="5370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[2]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538" y="374475"/>
            <a:ext cx="6922925" cy="43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9"/>
          <p:cNvPicPr preferRelativeResize="0"/>
          <p:nvPr/>
        </p:nvPicPr>
        <p:blipFill rotWithShape="1">
          <a:blip r:embed="rId3">
            <a:alphaModFix/>
          </a:blip>
          <a:srcRect b="0" l="0" r="9706" t="0"/>
          <a:stretch/>
        </p:blipFill>
        <p:spPr>
          <a:xfrm>
            <a:off x="5885275" y="309900"/>
            <a:ext cx="2970150" cy="22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 txBox="1"/>
          <p:nvPr>
            <p:ph type="ctrTitle"/>
          </p:nvPr>
        </p:nvSpPr>
        <p:spPr>
          <a:xfrm>
            <a:off x="2744025" y="656325"/>
            <a:ext cx="56868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JWST-ER1</a:t>
            </a:r>
            <a:endParaRPr/>
          </a:p>
        </p:txBody>
      </p:sp>
      <p:sp>
        <p:nvSpPr>
          <p:cNvPr id="364" name="Google Shape;364;p39"/>
          <p:cNvSpPr txBox="1"/>
          <p:nvPr>
            <p:ph idx="2" type="title"/>
          </p:nvPr>
        </p:nvSpPr>
        <p:spPr>
          <a:xfrm>
            <a:off x="713225" y="997425"/>
            <a:ext cx="1362600" cy="84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65" name="Google Shape;365;p39"/>
          <p:cNvCxnSpPr/>
          <p:nvPr/>
        </p:nvCxnSpPr>
        <p:spPr>
          <a:xfrm rot="10800000">
            <a:off x="282925" y="2571750"/>
            <a:ext cx="8572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39"/>
          <p:cNvCxnSpPr/>
          <p:nvPr/>
        </p:nvCxnSpPr>
        <p:spPr>
          <a:xfrm>
            <a:off x="2309400" y="275700"/>
            <a:ext cx="0" cy="228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7" name="Google Shape;3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925" y="2582400"/>
            <a:ext cx="4275200" cy="22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9"/>
          <p:cNvSpPr txBox="1"/>
          <p:nvPr/>
        </p:nvSpPr>
        <p:spPr>
          <a:xfrm>
            <a:off x="4809725" y="2524500"/>
            <a:ext cx="3981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Known Features:</a:t>
            </a:r>
            <a:endParaRPr sz="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Char char="●"/>
            </a:pPr>
            <a:r>
              <a:rPr lang="en"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Lens Galaxy </a:t>
            </a:r>
            <a:r>
              <a:rPr b="1" lang="en"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(JWST-ER1g):</a:t>
            </a:r>
            <a:endParaRPr b="1" sz="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Photometric redshift: z_l = 1.94 (+0.13 / −0.17)</a:t>
            </a:r>
            <a:endParaRPr sz="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Effective radius: r_e ≈ 1.9 ± 0.2 kpc</a:t>
            </a:r>
            <a:endParaRPr sz="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Sérsic index: n ≈ 5.0 ± 0.6</a:t>
            </a:r>
            <a:endParaRPr sz="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Stellar mass (within Einstein radius): ~1.1 × 10^11 solar masses</a:t>
            </a:r>
            <a:endParaRPr sz="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Total mass (within Einstein radius): ~6.5 × 10^11 solar masses</a:t>
            </a:r>
            <a:endParaRPr sz="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Dark-matter mass (same region): ~2.6 × 10^11 solar masses</a:t>
            </a:r>
            <a:endParaRPr sz="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Stellar population age: ~1.9 billion years</a:t>
            </a:r>
            <a:endParaRPr sz="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Star-formation rate: ~4 solar masses per year (quiescent)</a:t>
            </a:r>
            <a:endParaRPr sz="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Morphology: compact, round, early-type galaxy</a:t>
            </a:r>
            <a:endParaRPr sz="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Char char="●"/>
            </a:pPr>
            <a:r>
              <a:rPr lang="en"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Einstein Ring</a:t>
            </a:r>
            <a:r>
              <a:rPr b="1" lang="en"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 (JWST-ER1r):</a:t>
            </a:r>
            <a:endParaRPr b="1" sz="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Observed diameter: 1.54 arcsec ± 0.02</a:t>
            </a:r>
            <a:endParaRPr sz="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Corresponding physical radius: ~6.6 kpc</a:t>
            </a:r>
            <a:endParaRPr sz="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Char char="●"/>
            </a:pPr>
            <a:r>
              <a:rPr lang="en"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Background Source Galaxy:</a:t>
            </a:r>
            <a:endParaRPr sz="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Photometric redshift: z_s = 2.98 (+0.42 / −0.47)</a:t>
            </a:r>
            <a:endParaRPr sz="8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369" name="Google Shape;369;p39"/>
          <p:cNvCxnSpPr/>
          <p:nvPr/>
        </p:nvCxnSpPr>
        <p:spPr>
          <a:xfrm>
            <a:off x="4653400" y="2582400"/>
            <a:ext cx="0" cy="228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39"/>
          <p:cNvSpPr txBox="1"/>
          <p:nvPr>
            <p:ph idx="4294967295" type="subTitle"/>
          </p:nvPr>
        </p:nvSpPr>
        <p:spPr>
          <a:xfrm>
            <a:off x="8189357" y="4447471"/>
            <a:ext cx="8178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[3-8]</a:t>
            </a:r>
            <a:endParaRPr sz="1800"/>
          </a:p>
        </p:txBody>
      </p:sp>
      <p:sp>
        <p:nvSpPr>
          <p:cNvPr id="371" name="Google Shape;371;p39"/>
          <p:cNvSpPr txBox="1"/>
          <p:nvPr/>
        </p:nvSpPr>
        <p:spPr>
          <a:xfrm>
            <a:off x="282925" y="4648800"/>
            <a:ext cx="5719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https://science.nasa.gov/mission/hubble/science/science-behind-the-discoveries/hubble-gravitational-lenses/</a:t>
            </a:r>
            <a:endParaRPr sz="6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100" y="2068450"/>
            <a:ext cx="4650860" cy="30750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7" name="Google Shape;377;p40"/>
          <p:cNvPicPr preferRelativeResize="0"/>
          <p:nvPr/>
        </p:nvPicPr>
        <p:blipFill rotWithShape="1">
          <a:blip r:embed="rId4">
            <a:alphaModFix/>
          </a:blip>
          <a:srcRect b="5927" l="2028" r="0" t="6260"/>
          <a:stretch/>
        </p:blipFill>
        <p:spPr>
          <a:xfrm>
            <a:off x="5041100" y="0"/>
            <a:ext cx="4102899" cy="206844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8" name="Google Shape;37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5041107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9" name="Google Shape;379;p40"/>
          <p:cNvSpPr txBox="1"/>
          <p:nvPr>
            <p:ph type="title"/>
          </p:nvPr>
        </p:nvSpPr>
        <p:spPr>
          <a:xfrm>
            <a:off x="709350" y="3948000"/>
            <a:ext cx="77253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JWST is great at finding lenses</a:t>
            </a:r>
            <a:endParaRPr/>
          </a:p>
        </p:txBody>
      </p:sp>
      <p:grpSp>
        <p:nvGrpSpPr>
          <p:cNvPr id="380" name="Google Shape;380;p40"/>
          <p:cNvGrpSpPr/>
          <p:nvPr/>
        </p:nvGrpSpPr>
        <p:grpSpPr>
          <a:xfrm>
            <a:off x="7862150" y="4058723"/>
            <a:ext cx="415917" cy="440667"/>
            <a:chOff x="8052650" y="691225"/>
            <a:chExt cx="415917" cy="440667"/>
          </a:xfrm>
        </p:grpSpPr>
        <p:sp>
          <p:nvSpPr>
            <p:cNvPr id="381" name="Google Shape;381;p40"/>
            <p:cNvSpPr/>
            <p:nvPr/>
          </p:nvSpPr>
          <p:spPr>
            <a:xfrm>
              <a:off x="8052650" y="691225"/>
              <a:ext cx="53100" cy="53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8234058" y="691225"/>
              <a:ext cx="53100" cy="53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8415467" y="691225"/>
              <a:ext cx="53100" cy="53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8052650" y="885009"/>
              <a:ext cx="53100" cy="53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8234058" y="885009"/>
              <a:ext cx="53100" cy="53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8415467" y="885009"/>
              <a:ext cx="53100" cy="53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8052650" y="1078792"/>
              <a:ext cx="53100" cy="53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8234058" y="1078792"/>
              <a:ext cx="53100" cy="53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8415467" y="1078792"/>
              <a:ext cx="53100" cy="53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LE for Astronomical Science by Slidesgo">
  <a:themeElements>
    <a:clrScheme name="Simple Light">
      <a:dk1>
        <a:srgbClr val="000000"/>
      </a:dk1>
      <a:lt1>
        <a:srgbClr val="F8F8F8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